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68" r:id="rId4"/>
    <p:sldId id="258" r:id="rId5"/>
    <p:sldId id="259" r:id="rId6"/>
    <p:sldId id="260" r:id="rId7"/>
    <p:sldId id="265" r:id="rId8"/>
    <p:sldId id="263" r:id="rId9"/>
    <p:sldId id="267" r:id="rId10"/>
    <p:sldId id="328" r:id="rId11"/>
    <p:sldId id="329" r:id="rId12"/>
    <p:sldId id="272" r:id="rId13"/>
    <p:sldId id="270" r:id="rId14"/>
    <p:sldId id="273" r:id="rId15"/>
    <p:sldId id="274" r:id="rId16"/>
    <p:sldId id="275" r:id="rId17"/>
    <p:sldId id="276" r:id="rId18"/>
    <p:sldId id="327" r:id="rId19"/>
    <p:sldId id="279" r:id="rId20"/>
    <p:sldId id="281" r:id="rId21"/>
    <p:sldId id="282" r:id="rId22"/>
    <p:sldId id="283" r:id="rId23"/>
    <p:sldId id="284" r:id="rId24"/>
    <p:sldId id="285" r:id="rId25"/>
    <p:sldId id="286" r:id="rId26"/>
    <p:sldId id="287" r:id="rId27"/>
    <p:sldId id="290" r:id="rId28"/>
    <p:sldId id="291" r:id="rId29"/>
    <p:sldId id="292" r:id="rId30"/>
    <p:sldId id="322" r:id="rId31"/>
    <p:sldId id="326" r:id="rId32"/>
    <p:sldId id="323" r:id="rId33"/>
    <p:sldId id="297" r:id="rId34"/>
    <p:sldId id="296" r:id="rId35"/>
    <p:sldId id="298" r:id="rId36"/>
    <p:sldId id="299" r:id="rId37"/>
    <p:sldId id="300" r:id="rId38"/>
    <p:sldId id="301" r:id="rId39"/>
    <p:sldId id="302" r:id="rId40"/>
    <p:sldId id="304" r:id="rId41"/>
    <p:sldId id="325" r:id="rId42"/>
    <p:sldId id="306" r:id="rId43"/>
    <p:sldId id="307" r:id="rId44"/>
    <p:sldId id="308" r:id="rId45"/>
    <p:sldId id="309" r:id="rId46"/>
    <p:sldId id="310" r:id="rId47"/>
    <p:sldId id="311" r:id="rId48"/>
    <p:sldId id="313" r:id="rId49"/>
    <p:sldId id="316" r:id="rId50"/>
    <p:sldId id="317" r:id="rId51"/>
    <p:sldId id="318" r:id="rId52"/>
    <p:sldId id="319" r:id="rId53"/>
    <p:sldId id="320" r:id="rId54"/>
    <p:sldId id="321" r:id="rId55"/>
    <p:sldId id="32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8EEF7-BD6F-5A39-2604-030FE262A3CF}" v="166" dt="2024-11-08T13:07:59.807"/>
    <p1510:client id="{74D4B82F-2BE7-1099-350A-AFA06081D96F}" v="6" dt="2024-11-07T21:45:04.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9999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9639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6490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54753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5160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3175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0871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2810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5419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9846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11/8/24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3566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11/8/24</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141670715"/>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32329-technology"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9" name="Rectangle 18">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7" name="Rectangle 26">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5" name="Rectangle 24">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24530" y="540000"/>
            <a:ext cx="7296428" cy="4259814"/>
          </a:xfrm>
        </p:spPr>
        <p:txBody>
          <a:bodyPr>
            <a:normAutofit/>
          </a:bodyPr>
          <a:lstStyle/>
          <a:p>
            <a:r>
              <a:rPr lang="en-US" b="1"/>
              <a:t>DISTROKIDS</a:t>
            </a:r>
          </a:p>
        </p:txBody>
      </p:sp>
      <p:sp>
        <p:nvSpPr>
          <p:cNvPr id="3" name="Subtitle 2"/>
          <p:cNvSpPr>
            <a:spLocks noGrp="1"/>
          </p:cNvSpPr>
          <p:nvPr>
            <p:ph type="subTitle" idx="1"/>
          </p:nvPr>
        </p:nvSpPr>
        <p:spPr>
          <a:xfrm>
            <a:off x="540000" y="4988476"/>
            <a:ext cx="4500561" cy="1320249"/>
          </a:xfrm>
        </p:spPr>
        <p:txBody>
          <a:bodyPr vert="horz" lIns="91440" tIns="45720" rIns="91440" bIns="45720" rtlCol="0" anchor="t">
            <a:normAutofit/>
          </a:bodyPr>
          <a:lstStyle/>
          <a:p>
            <a:r>
              <a:rPr lang="en-US" b="1"/>
              <a:t>LET US BE THE SOLUTION</a:t>
            </a:r>
          </a:p>
          <a:p>
            <a:r>
              <a:rPr lang="en-US"/>
              <a:t>PRESENTATION</a:t>
            </a:r>
          </a:p>
        </p:txBody>
      </p:sp>
      <p:pic>
        <p:nvPicPr>
          <p:cNvPr id="4" name="Picture 3" descr="A profile of a person with gears&#10;&#10;Description automatically generated">
            <a:extLst>
              <a:ext uri="{FF2B5EF4-FFF2-40B4-BE49-F238E27FC236}">
                <a16:creationId xmlns:a16="http://schemas.microsoft.com/office/drawing/2014/main" id="{395624BA-0B32-6C1C-7E70-CB0B6F9C5A23}"/>
              </a:ext>
            </a:extLst>
          </p:cNvPr>
          <p:cNvPicPr>
            <a:picLocks noChangeAspect="1"/>
          </p:cNvPicPr>
          <p:nvPr/>
        </p:nvPicPr>
        <p:blipFill>
          <a:blip r:embed="rId2">
            <a:extLst>
              <a:ext uri="{837473B0-CC2E-450A-ABE3-18F120FF3D39}">
                <a1611:picAttrSrcUrl xmlns:a1611="http://schemas.microsoft.com/office/drawing/2016/11/main" r:id="rId3"/>
              </a:ext>
            </a:extLst>
          </a:blip>
          <a:srcRect l="74" r="47067"/>
          <a:stretch/>
        </p:blipFill>
        <p:spPr>
          <a:xfrm>
            <a:off x="6094806" y="10"/>
            <a:ext cx="6444576" cy="6857990"/>
          </a:xfrm>
          <a:prstGeom prst="rect">
            <a:avLst/>
          </a:prstGeom>
        </p:spPr>
      </p:pic>
      <p:pic>
        <p:nvPicPr>
          <p:cNvPr id="5" name="Picture 4" descr="A logo for a company&#10;&#10;Description automatically generated">
            <a:extLst>
              <a:ext uri="{FF2B5EF4-FFF2-40B4-BE49-F238E27FC236}">
                <a16:creationId xmlns:a16="http://schemas.microsoft.com/office/drawing/2014/main" id="{0433F57D-BB03-4FD0-AA2E-41F62F9C9364}"/>
              </a:ext>
            </a:extLst>
          </p:cNvPr>
          <p:cNvPicPr>
            <a:picLocks noChangeAspect="1"/>
          </p:cNvPicPr>
          <p:nvPr/>
        </p:nvPicPr>
        <p:blipFill>
          <a:blip r:embed="rId4"/>
          <a:stretch>
            <a:fillRect/>
          </a:stretch>
        </p:blipFill>
        <p:spPr>
          <a:xfrm>
            <a:off x="2550918" y="1377203"/>
            <a:ext cx="2075532" cy="205291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1EA6CC0-E517-D960-A943-EE2ACF2391A7}"/>
              </a:ext>
            </a:extLst>
          </p:cNvPr>
          <p:cNvPicPr>
            <a:picLocks noChangeAspect="1"/>
          </p:cNvPicPr>
          <p:nvPr/>
        </p:nvPicPr>
        <p:blipFill>
          <a:blip r:embed="rId2"/>
          <a:srcRect l="10106" r="10106" b="851"/>
          <a:stretch/>
        </p:blipFill>
        <p:spPr>
          <a:xfrm>
            <a:off x="843064" y="551235"/>
            <a:ext cx="4863840" cy="377757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2E958CA-2EAF-5269-0F6B-D94CAD8D14D0}"/>
              </a:ext>
            </a:extLst>
          </p:cNvPr>
          <p:cNvPicPr>
            <a:picLocks noChangeAspect="1"/>
          </p:cNvPicPr>
          <p:nvPr/>
        </p:nvPicPr>
        <p:blipFill>
          <a:blip r:embed="rId3"/>
          <a:srcRect l="9840" r="10505" b="1064"/>
          <a:stretch/>
        </p:blipFill>
        <p:spPr>
          <a:xfrm>
            <a:off x="6280229" y="2319573"/>
            <a:ext cx="4855727" cy="3769470"/>
          </a:xfrm>
          <a:prstGeom prst="rect">
            <a:avLst/>
          </a:prstGeom>
        </p:spPr>
      </p:pic>
    </p:spTree>
    <p:extLst>
      <p:ext uri="{BB962C8B-B14F-4D97-AF65-F5344CB8AC3E}">
        <p14:creationId xmlns:p14="http://schemas.microsoft.com/office/powerpoint/2010/main" val="344419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DE5136D-F6FC-BDE4-78AA-F19AB0448472}"/>
              </a:ext>
            </a:extLst>
          </p:cNvPr>
          <p:cNvPicPr>
            <a:picLocks noChangeAspect="1"/>
          </p:cNvPicPr>
          <p:nvPr/>
        </p:nvPicPr>
        <p:blipFill>
          <a:blip r:embed="rId2"/>
          <a:srcRect l="9441" t="4574" r="10638" b="1649"/>
          <a:stretch/>
        </p:blipFill>
        <p:spPr>
          <a:xfrm>
            <a:off x="6395936" y="2658895"/>
            <a:ext cx="4871949" cy="357289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03DBFC5-7387-F38D-281F-376BA5DAABB7}"/>
              </a:ext>
            </a:extLst>
          </p:cNvPr>
          <p:cNvPicPr>
            <a:picLocks noChangeAspect="1"/>
          </p:cNvPicPr>
          <p:nvPr/>
        </p:nvPicPr>
        <p:blipFill>
          <a:blip r:embed="rId3"/>
          <a:srcRect l="9587" t="4309" r="10486" b="1915"/>
          <a:stretch/>
        </p:blipFill>
        <p:spPr>
          <a:xfrm>
            <a:off x="1220011" y="725520"/>
            <a:ext cx="4872339" cy="3572894"/>
          </a:xfrm>
          <a:prstGeom prst="rect">
            <a:avLst/>
          </a:prstGeom>
        </p:spPr>
      </p:pic>
    </p:spTree>
    <p:extLst>
      <p:ext uri="{BB962C8B-B14F-4D97-AF65-F5344CB8AC3E}">
        <p14:creationId xmlns:p14="http://schemas.microsoft.com/office/powerpoint/2010/main" val="687291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Content Placeholder 3" descr="A chart of a child&amp;#39;s organization&#10;&#10;Description automatically generated">
            <a:extLst>
              <a:ext uri="{FF2B5EF4-FFF2-40B4-BE49-F238E27FC236}">
                <a16:creationId xmlns:a16="http://schemas.microsoft.com/office/drawing/2014/main" id="{E7E36ED2-7321-CD92-E3F9-B80A8397A0D7}"/>
              </a:ext>
            </a:extLst>
          </p:cNvPr>
          <p:cNvPicPr>
            <a:picLocks noGrp="1" noChangeAspect="1"/>
          </p:cNvPicPr>
          <p:nvPr>
            <p:ph idx="1"/>
          </p:nvPr>
        </p:nvPicPr>
        <p:blipFill>
          <a:blip r:embed="rId2"/>
          <a:srcRect r="444"/>
          <a:stretch/>
        </p:blipFill>
        <p:spPr>
          <a:xfrm>
            <a:off x="20" y="271887"/>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68017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6" name="Rectangle 35">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Oval 36">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Oval 37">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39" name="Group 38">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4" name="Rectangle 43">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Rectangle 44">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0" name="Group 39">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2" name="Rectangle 41">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Rectangle 42">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40">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9" name="Rectangle 5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60" name="Rectangle 59">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B7A0C-DFFA-15F6-87EE-D157C50256B1}"/>
              </a:ext>
            </a:extLst>
          </p:cNvPr>
          <p:cNvSpPr>
            <a:spLocks noGrp="1"/>
          </p:cNvSpPr>
          <p:nvPr>
            <p:ph type="title"/>
          </p:nvPr>
        </p:nvSpPr>
        <p:spPr>
          <a:xfrm>
            <a:off x="7153200" y="540000"/>
            <a:ext cx="4500561" cy="4259814"/>
          </a:xfrm>
        </p:spPr>
        <p:txBody>
          <a:bodyPr vert="horz" lIns="91440" tIns="45720" rIns="91440" bIns="45720" rtlCol="0" anchor="b">
            <a:normAutofit/>
          </a:bodyPr>
          <a:lstStyle/>
          <a:p>
            <a:r>
              <a:rPr lang="en-US" sz="4200" b="1"/>
              <a:t>RISK MANAGEMENT</a:t>
            </a:r>
          </a:p>
        </p:txBody>
      </p:sp>
      <p:grpSp>
        <p:nvGrpSpPr>
          <p:cNvPr id="61" name="Group 60">
            <a:extLst>
              <a:ext uri="{FF2B5EF4-FFF2-40B4-BE49-F238E27FC236}">
                <a16:creationId xmlns:a16="http://schemas.microsoft.com/office/drawing/2014/main" id="{4975C689-ED04-47EE-9DFA-90DE6B8245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52" name="Oval 51">
              <a:extLst>
                <a:ext uri="{FF2B5EF4-FFF2-40B4-BE49-F238E27FC236}">
                  <a16:creationId xmlns:a16="http://schemas.microsoft.com/office/drawing/2014/main" id="{9C8B254F-50AE-43F6-B83F-91858F26EA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8631972-6BE5-4A14-B012-30A7DD1A8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77DF9FA-653C-4D65-B509-0B2450FBDB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2" name="Freeform: Shape 61">
            <a:extLst>
              <a:ext uri="{FF2B5EF4-FFF2-40B4-BE49-F238E27FC236}">
                <a16:creationId xmlns:a16="http://schemas.microsoft.com/office/drawing/2014/main" id="{1361EC12-DCA7-4779-A44C-53CE7F7AF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Risk Management Free Stock Photo - Public Domain Pictures">
            <a:extLst>
              <a:ext uri="{FF2B5EF4-FFF2-40B4-BE49-F238E27FC236}">
                <a16:creationId xmlns:a16="http://schemas.microsoft.com/office/drawing/2014/main" id="{AF67778E-FBAA-59B4-F186-2103640BD029}"/>
              </a:ext>
            </a:extLst>
          </p:cNvPr>
          <p:cNvPicPr>
            <a:picLocks noGrp="1" noChangeAspect="1"/>
          </p:cNvPicPr>
          <p:nvPr>
            <p:ph idx="1"/>
          </p:nvPr>
        </p:nvPicPr>
        <p:blipFill>
          <a:blip r:embed="rId2"/>
          <a:stretch>
            <a:fillRect/>
          </a:stretch>
        </p:blipFill>
        <p:spPr>
          <a:xfrm>
            <a:off x="1629000" y="2479909"/>
            <a:ext cx="3600000" cy="1898181"/>
          </a:xfrm>
          <a:prstGeom prst="rect">
            <a:avLst/>
          </a:prstGeom>
        </p:spPr>
      </p:pic>
    </p:spTree>
    <p:extLst>
      <p:ext uri="{BB962C8B-B14F-4D97-AF65-F5344CB8AC3E}">
        <p14:creationId xmlns:p14="http://schemas.microsoft.com/office/powerpoint/2010/main" val="206084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406246A-2834-B861-517F-393B7EC37E3C}"/>
              </a:ext>
            </a:extLst>
          </p:cNvPr>
          <p:cNvGraphicFramePr>
            <a:graphicFrameLocks noGrp="1"/>
          </p:cNvGraphicFramePr>
          <p:nvPr>
            <p:ph idx="1"/>
            <p:extLst>
              <p:ext uri="{D42A27DB-BD31-4B8C-83A1-F6EECF244321}">
                <p14:modId xmlns:p14="http://schemas.microsoft.com/office/powerpoint/2010/main" val="3169897489"/>
              </p:ext>
            </p:extLst>
          </p:nvPr>
        </p:nvGraphicFramePr>
        <p:xfrm>
          <a:off x="433294" y="377359"/>
          <a:ext cx="11101384" cy="6035040"/>
        </p:xfrm>
        <a:graphic>
          <a:graphicData uri="http://schemas.openxmlformats.org/drawingml/2006/table">
            <a:tbl>
              <a:tblPr bandRow="1">
                <a:tableStyleId>{5C22544A-7EE6-4342-B048-85BDC9FD1C3A}</a:tableStyleId>
              </a:tblPr>
              <a:tblGrid>
                <a:gridCol w="2329920">
                  <a:extLst>
                    <a:ext uri="{9D8B030D-6E8A-4147-A177-3AD203B41FA5}">
                      <a16:colId xmlns:a16="http://schemas.microsoft.com/office/drawing/2014/main" val="727245783"/>
                    </a:ext>
                  </a:extLst>
                </a:gridCol>
                <a:gridCol w="2192866">
                  <a:extLst>
                    <a:ext uri="{9D8B030D-6E8A-4147-A177-3AD203B41FA5}">
                      <a16:colId xmlns:a16="http://schemas.microsoft.com/office/drawing/2014/main" val="437581070"/>
                    </a:ext>
                  </a:extLst>
                </a:gridCol>
                <a:gridCol w="2192866">
                  <a:extLst>
                    <a:ext uri="{9D8B030D-6E8A-4147-A177-3AD203B41FA5}">
                      <a16:colId xmlns:a16="http://schemas.microsoft.com/office/drawing/2014/main" val="594756343"/>
                    </a:ext>
                  </a:extLst>
                </a:gridCol>
                <a:gridCol w="2192866">
                  <a:extLst>
                    <a:ext uri="{9D8B030D-6E8A-4147-A177-3AD203B41FA5}">
                      <a16:colId xmlns:a16="http://schemas.microsoft.com/office/drawing/2014/main" val="2390504916"/>
                    </a:ext>
                  </a:extLst>
                </a:gridCol>
                <a:gridCol w="2192866">
                  <a:extLst>
                    <a:ext uri="{9D8B030D-6E8A-4147-A177-3AD203B41FA5}">
                      <a16:colId xmlns:a16="http://schemas.microsoft.com/office/drawing/2014/main" val="45722244"/>
                    </a:ext>
                  </a:extLst>
                </a:gridCol>
              </a:tblGrid>
              <a:tr h="0">
                <a:tc>
                  <a:txBody>
                    <a:bodyPr/>
                    <a:lstStyle/>
                    <a:p>
                      <a:r>
                        <a:rPr lang="en-GB" sz="1200" b="1">
                          <a:solidFill>
                            <a:srgbClr val="FFFFFF"/>
                          </a:solidFill>
                          <a:effectLst/>
                          <a:latin typeface="Aptos" panose="020B0004020202020204" pitchFamily="34" charset="0"/>
                        </a:rPr>
                        <a:t>Risk</a:t>
                      </a:r>
                      <a:endParaRPr lang="en-GB" sz="1200">
                        <a:effectLst/>
                        <a:latin typeface="Aptos" panose="020B0004020202020204" pitchFamily="34" charset="0"/>
                      </a:endParaRPr>
                    </a:p>
                  </a:txBody>
                  <a:tcPr marL="68580" marR="68580" marT="0" marB="0">
                    <a:lnL w="12700" cap="flat" cmpd="sng" algn="ctr">
                      <a:solidFill>
                        <a:srgbClr val="9A9A9A"/>
                      </a:solidFill>
                      <a:prstDash val="solid"/>
                      <a:round/>
                      <a:headEnd type="none" w="med" len="med"/>
                      <a:tailEnd type="none" w="med" len="med"/>
                    </a:lnL>
                    <a:lnR w="12700" cap="flat" cmpd="sng" algn="ctr">
                      <a:solidFill>
                        <a:srgbClr val="9A9A9A"/>
                      </a:solidFill>
                      <a:prstDash val="solid"/>
                      <a:round/>
                      <a:headEnd type="none" w="med" len="med"/>
                      <a:tailEnd type="none" w="med" len="med"/>
                    </a:lnR>
                    <a:lnT w="12700" cap="flat" cmpd="sng" algn="ctr">
                      <a:solidFill>
                        <a:srgbClr val="9A9A9A"/>
                      </a:solidFill>
                      <a:prstDash val="solid"/>
                      <a:round/>
                      <a:headEnd type="none" w="med" len="med"/>
                      <a:tailEnd type="none" w="med" len="med"/>
                    </a:lnT>
                    <a:lnB w="12700" cap="flat" cmpd="sng" algn="ctr">
                      <a:solidFill>
                        <a:srgbClr val="9A9A9A"/>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Impact</a:t>
                      </a:r>
                      <a:endParaRPr lang="en-GB" sz="1200">
                        <a:effectLst/>
                        <a:latin typeface="Aptos" panose="020B0004020202020204" pitchFamily="34" charset="0"/>
                      </a:endParaRPr>
                    </a:p>
                  </a:txBody>
                  <a:tcPr marL="68580" marR="68580" marT="0" marB="0">
                    <a:lnL w="12700" cap="flat" cmpd="sng" algn="ctr">
                      <a:solidFill>
                        <a:srgbClr val="9A9A9A"/>
                      </a:solidFill>
                      <a:prstDash val="solid"/>
                      <a:round/>
                      <a:headEnd type="none" w="med" len="med"/>
                      <a:tailEnd type="none" w="med" len="med"/>
                    </a:lnL>
                    <a:lnR w="12700" cap="flat" cmpd="sng" algn="ctr">
                      <a:solidFill>
                        <a:srgbClr val="50875D"/>
                      </a:solidFill>
                      <a:prstDash val="solid"/>
                      <a:round/>
                      <a:headEnd type="none" w="med" len="med"/>
                      <a:tailEnd type="none" w="med" len="med"/>
                    </a:lnR>
                    <a:lnT w="12700" cap="flat" cmpd="sng" algn="ctr">
                      <a:solidFill>
                        <a:srgbClr val="50875D"/>
                      </a:solidFill>
                      <a:prstDash val="solid"/>
                      <a:round/>
                      <a:headEnd type="none" w="med" len="med"/>
                      <a:tailEnd type="none" w="med" len="med"/>
                    </a:lnT>
                    <a:lnB w="12700" cap="flat" cmpd="sng" algn="ctr">
                      <a:solidFill>
                        <a:srgbClr val="50875D"/>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Likelihood of Occurrence</a:t>
                      </a:r>
                      <a:endParaRPr lang="en-GB" sz="1200">
                        <a:effectLst/>
                        <a:latin typeface="Aptos" panose="020B0004020202020204" pitchFamily="34" charset="0"/>
                      </a:endParaRPr>
                    </a:p>
                  </a:txBody>
                  <a:tcPr marL="68580" marR="68580" marT="0" marB="0">
                    <a:lnL w="12700" cap="flat" cmpd="sng" algn="ctr">
                      <a:solidFill>
                        <a:srgbClr val="50875D"/>
                      </a:solidFill>
                      <a:prstDash val="solid"/>
                      <a:round/>
                      <a:headEnd type="none" w="med" len="med"/>
                      <a:tailEnd type="none" w="med" len="med"/>
                    </a:lnL>
                    <a:lnR w="12700" cap="flat" cmpd="sng" algn="ctr">
                      <a:solidFill>
                        <a:srgbClr val="D0905D"/>
                      </a:solidFill>
                      <a:prstDash val="solid"/>
                      <a:round/>
                      <a:headEnd type="none" w="med" len="med"/>
                      <a:tailEnd type="none" w="med" len="med"/>
                    </a:lnR>
                    <a:lnT w="12700" cap="flat" cmpd="sng" algn="ctr">
                      <a:solidFill>
                        <a:srgbClr val="D0905D"/>
                      </a:solidFill>
                      <a:prstDash val="solid"/>
                      <a:round/>
                      <a:headEnd type="none" w="med" len="med"/>
                      <a:tailEnd type="none" w="med" len="med"/>
                    </a:lnT>
                    <a:lnB w="12700" cap="flat" cmpd="sng" algn="ctr">
                      <a:solidFill>
                        <a:srgbClr val="D0905D"/>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Degree Of Impact</a:t>
                      </a:r>
                      <a:endParaRPr lang="en-GB" sz="1200">
                        <a:effectLst/>
                        <a:latin typeface="Aptos" panose="020B0004020202020204" pitchFamily="34" charset="0"/>
                      </a:endParaRPr>
                    </a:p>
                  </a:txBody>
                  <a:tcPr marL="68580" marR="68580" marT="0" marB="0">
                    <a:lnL w="12700" cap="flat" cmpd="sng" algn="ctr">
                      <a:solidFill>
                        <a:srgbClr val="D0905D"/>
                      </a:solidFill>
                      <a:prstDash val="solid"/>
                      <a:round/>
                      <a:headEnd type="none" w="med" len="med"/>
                      <a:tailEnd type="none" w="med" len="med"/>
                    </a:lnL>
                    <a:lnR w="12700" cap="flat" cmpd="sng" algn="ctr">
                      <a:solidFill>
                        <a:srgbClr val="F08C5D"/>
                      </a:solidFill>
                      <a:prstDash val="solid"/>
                      <a:round/>
                      <a:headEnd type="none" w="med" len="med"/>
                      <a:tailEnd type="none" w="med" len="med"/>
                    </a:lnR>
                    <a:lnT w="12700" cap="flat" cmpd="sng" algn="ctr">
                      <a:solidFill>
                        <a:srgbClr val="F08C5D"/>
                      </a:solidFill>
                      <a:prstDash val="solid"/>
                      <a:round/>
                      <a:headEnd type="none" w="med" len="med"/>
                      <a:tailEnd type="none" w="med" len="med"/>
                    </a:lnT>
                    <a:lnB w="12700" cap="flat" cmpd="sng" algn="ctr">
                      <a:solidFill>
                        <a:srgbClr val="F08C5D"/>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Response Plan</a:t>
                      </a:r>
                      <a:endParaRPr lang="en-GB" sz="1200">
                        <a:effectLst/>
                        <a:latin typeface="Aptos" panose="020B0004020202020204" pitchFamily="34" charset="0"/>
                      </a:endParaRPr>
                    </a:p>
                  </a:txBody>
                  <a:tcPr marL="68580" marR="68580" marT="0" marB="0">
                    <a:lnL w="12700" cap="flat" cmpd="sng" algn="ctr">
                      <a:solidFill>
                        <a:srgbClr val="F08C5D"/>
                      </a:solidFill>
                      <a:prstDash val="solid"/>
                      <a:round/>
                      <a:headEnd type="none" w="med" len="med"/>
                      <a:tailEnd type="none" w="med" len="med"/>
                    </a:lnL>
                    <a:lnR w="12700" cap="flat" cmpd="sng" algn="ctr">
                      <a:solidFill>
                        <a:srgbClr val="908D5D"/>
                      </a:solidFill>
                      <a:prstDash val="solid"/>
                      <a:round/>
                      <a:headEnd type="none" w="med" len="med"/>
                      <a:tailEnd type="none" w="med" len="med"/>
                    </a:lnR>
                    <a:lnT w="12700" cap="flat" cmpd="sng" algn="ctr">
                      <a:solidFill>
                        <a:srgbClr val="908D5D"/>
                      </a:solidFill>
                      <a:prstDash val="solid"/>
                      <a:round/>
                      <a:headEnd type="none" w="med" len="med"/>
                      <a:tailEnd type="none" w="med" len="med"/>
                    </a:lnT>
                    <a:lnB w="12700" cap="flat" cmpd="sng" algn="ctr">
                      <a:solidFill>
                        <a:srgbClr val="908D5D"/>
                      </a:solidFill>
                      <a:prstDash val="solid"/>
                      <a:round/>
                      <a:headEnd type="none" w="med" len="med"/>
                      <a:tailEnd type="none" w="med" len="med"/>
                    </a:lnB>
                    <a:noFill/>
                  </a:tcPr>
                </a:tc>
                <a:extLst>
                  <a:ext uri="{0D108BD9-81ED-4DB2-BD59-A6C34878D82A}">
                    <a16:rowId xmlns:a16="http://schemas.microsoft.com/office/drawing/2014/main" val="2993222383"/>
                  </a:ext>
                </a:extLst>
              </a:tr>
              <a:tr h="0">
                <a:tc>
                  <a:txBody>
                    <a:bodyPr/>
                    <a:lstStyle/>
                    <a:p>
                      <a:r>
                        <a:rPr lang="en-GB" sz="1200" b="1">
                          <a:solidFill>
                            <a:srgbClr val="FFFFFF"/>
                          </a:solidFill>
                          <a:effectLst/>
                          <a:latin typeface="Aptos" panose="020B0004020202020204" pitchFamily="34" charset="0"/>
                        </a:rPr>
                        <a:t>Challenges with Integration</a:t>
                      </a:r>
                      <a:endParaRPr lang="en-GB" sz="1200">
                        <a:effectLst/>
                        <a:latin typeface="Aptos" panose="020B0004020202020204" pitchFamily="34" charset="0"/>
                      </a:endParaRPr>
                    </a:p>
                  </a:txBody>
                  <a:tcPr marL="68580" marR="68580" marT="0" marB="0">
                    <a:lnL w="12700" cap="flat" cmpd="sng" algn="ctr">
                      <a:solidFill>
                        <a:srgbClr val="7097F6"/>
                      </a:solidFill>
                      <a:prstDash val="solid"/>
                      <a:round/>
                      <a:headEnd type="none" w="med" len="med"/>
                      <a:tailEnd type="none" w="med" len="med"/>
                    </a:lnL>
                    <a:lnR w="12700" cap="flat" cmpd="sng" algn="ctr">
                      <a:solidFill>
                        <a:srgbClr val="7097F6"/>
                      </a:solidFill>
                      <a:prstDash val="solid"/>
                      <a:round/>
                      <a:headEnd type="none" w="med" len="med"/>
                      <a:tailEnd type="none" w="med" len="med"/>
                    </a:lnR>
                    <a:lnT w="12700" cap="flat" cmpd="sng" algn="ctr">
                      <a:solidFill>
                        <a:srgbClr val="9A9A9A"/>
                      </a:solidFill>
                      <a:prstDash val="solid"/>
                      <a:round/>
                      <a:headEnd type="none" w="med" len="med"/>
                      <a:tailEnd type="none" w="med" len="med"/>
                    </a:lnT>
                    <a:lnB w="12700" cap="flat" cmpd="sng" algn="ctr">
                      <a:solidFill>
                        <a:srgbClr val="7097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Lead to a clunky or inconsistent user interface, slow response times, and unreliable functionality.</a:t>
                      </a:r>
                      <a:endParaRPr lang="en-GB" sz="1200">
                        <a:effectLst/>
                        <a:latin typeface="Aptos" panose="020B0004020202020204" pitchFamily="34" charset="0"/>
                      </a:endParaRPr>
                    </a:p>
                  </a:txBody>
                  <a:tcPr marL="68580" marR="68580" marT="0" marB="0">
                    <a:lnL w="12700" cap="flat" cmpd="sng" algn="ctr">
                      <a:solidFill>
                        <a:srgbClr val="7097F6"/>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50875D"/>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D0905D"/>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F08C5D"/>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Choosing the right technology and partners</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908D5D"/>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extLst>
                  <a:ext uri="{0D108BD9-81ED-4DB2-BD59-A6C34878D82A}">
                    <a16:rowId xmlns:a16="http://schemas.microsoft.com/office/drawing/2014/main" val="986171558"/>
                  </a:ext>
                </a:extLst>
              </a:tr>
              <a:tr h="0">
                <a:tc>
                  <a:txBody>
                    <a:bodyPr/>
                    <a:lstStyle/>
                    <a:p>
                      <a:r>
                        <a:rPr lang="en-GB" sz="1200" b="1">
                          <a:solidFill>
                            <a:srgbClr val="FFFFFF"/>
                          </a:solidFill>
                          <a:effectLst/>
                          <a:latin typeface="Aptos" panose="020B0004020202020204" pitchFamily="34" charset="0"/>
                        </a:rPr>
                        <a:t>Team member absent</a:t>
                      </a:r>
                      <a:endParaRPr lang="en-GB" sz="1200">
                        <a:effectLst/>
                        <a:latin typeface="Aptos" panose="020B0004020202020204" pitchFamily="34" charset="0"/>
                      </a:endParaRPr>
                    </a:p>
                  </a:txBody>
                  <a:tcPr marL="68580" marR="68580" marT="0" marB="0">
                    <a:lnL w="12700" cap="flat" cmpd="sng" algn="ctr">
                      <a:solidFill>
                        <a:srgbClr val="0019F6"/>
                      </a:solidFill>
                      <a:prstDash val="solid"/>
                      <a:round/>
                      <a:headEnd type="none" w="med" len="med"/>
                      <a:tailEnd type="none" w="med" len="med"/>
                    </a:lnL>
                    <a:lnR w="12700" cap="flat" cmpd="sng" algn="ctr">
                      <a:solidFill>
                        <a:srgbClr val="0019F6"/>
                      </a:solidFill>
                      <a:prstDash val="solid"/>
                      <a:round/>
                      <a:headEnd type="none" w="med" len="med"/>
                      <a:tailEnd type="none" w="med" len="med"/>
                    </a:lnR>
                    <a:lnT w="12700" cap="flat" cmpd="sng" algn="ctr">
                      <a:solidFill>
                        <a:srgbClr val="7097F6"/>
                      </a:solidFill>
                      <a:prstDash val="solid"/>
                      <a:round/>
                      <a:headEnd type="none" w="med" len="med"/>
                      <a:tailEnd type="none" w="med" len="med"/>
                    </a:lnT>
                    <a:lnB w="12700" cap="flat" cmpd="sng" algn="ctr">
                      <a:solidFill>
                        <a:srgbClr val="0019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Missing of important communication</a:t>
                      </a:r>
                      <a:endParaRPr lang="en-GB" sz="1200">
                        <a:effectLst/>
                        <a:latin typeface="Aptos" panose="020B0004020202020204" pitchFamily="34" charset="0"/>
                      </a:endParaRPr>
                    </a:p>
                  </a:txBody>
                  <a:tcPr marL="68580" marR="68580" marT="0" marB="0">
                    <a:lnL w="12700" cap="flat" cmpd="sng" algn="ctr">
                      <a:solidFill>
                        <a:srgbClr val="0019F6"/>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Very Low</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902A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902A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Send what was discussed through other channels</a:t>
                      </a:r>
                      <a:endParaRPr lang="en-GB" sz="1200">
                        <a:effectLst/>
                        <a:latin typeface="Aptos" panose="020B0004020202020204" pitchFamily="34" charset="0"/>
                      </a:endParaRPr>
                    </a:p>
                  </a:txBody>
                  <a:tcPr marL="68580" marR="68580" marT="0" marB="0">
                    <a:lnL w="12700" cap="flat" cmpd="sng" algn="ctr">
                      <a:solidFill>
                        <a:srgbClr val="902A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extLst>
                  <a:ext uri="{0D108BD9-81ED-4DB2-BD59-A6C34878D82A}">
                    <a16:rowId xmlns:a16="http://schemas.microsoft.com/office/drawing/2014/main" val="70796547"/>
                  </a:ext>
                </a:extLst>
              </a:tr>
              <a:tr h="0">
                <a:tc>
                  <a:txBody>
                    <a:bodyPr/>
                    <a:lstStyle/>
                    <a:p>
                      <a:r>
                        <a:rPr lang="en-GB" sz="1200" b="1">
                          <a:solidFill>
                            <a:srgbClr val="FFFFFF"/>
                          </a:solidFill>
                          <a:effectLst/>
                          <a:latin typeface="Aptos" panose="020B0004020202020204" pitchFamily="34" charset="0"/>
                        </a:rPr>
                        <a:t>Absence of contact from the Sponsor</a:t>
                      </a:r>
                      <a:endParaRPr lang="en-GB" sz="1200">
                        <a:effectLst/>
                        <a:latin typeface="Aptos" panose="020B0004020202020204" pitchFamily="34" charset="0"/>
                      </a:endParaRPr>
                    </a:p>
                  </a:txBody>
                  <a:tcPr marL="68580" marR="68580" marT="0" marB="0">
                    <a:lnL w="12700" cap="flat" cmpd="sng" algn="ctr">
                      <a:solidFill>
                        <a:srgbClr val="B03AF6"/>
                      </a:solidFill>
                      <a:prstDash val="solid"/>
                      <a:round/>
                      <a:headEnd type="none" w="med" len="med"/>
                      <a:tailEnd type="none" w="med" len="med"/>
                    </a:lnL>
                    <a:lnR w="12700" cap="flat" cmpd="sng" algn="ctr">
                      <a:solidFill>
                        <a:srgbClr val="B03AF6"/>
                      </a:solidFill>
                      <a:prstDash val="solid"/>
                      <a:round/>
                      <a:headEnd type="none" w="med" len="med"/>
                      <a:tailEnd type="none" w="med" len="med"/>
                    </a:lnR>
                    <a:lnT w="12700" cap="flat" cmpd="sng" algn="ctr">
                      <a:solidFill>
                        <a:srgbClr val="0019F6"/>
                      </a:solidFill>
                      <a:prstDash val="solid"/>
                      <a:round/>
                      <a:headEnd type="none" w="med" len="med"/>
                      <a:tailEnd type="none" w="med" len="med"/>
                    </a:lnT>
                    <a:lnB w="12700" cap="flat" cmpd="sng" algn="ctr">
                      <a:solidFill>
                        <a:srgbClr val="B03A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Approval Delays</a:t>
                      </a:r>
                      <a:endParaRPr lang="en-GB" sz="1200">
                        <a:effectLst/>
                        <a:latin typeface="Aptos" panose="020B0004020202020204" pitchFamily="34" charset="0"/>
                      </a:endParaRPr>
                    </a:p>
                  </a:txBody>
                  <a:tcPr marL="68580" marR="68580" marT="0" marB="0">
                    <a:lnL w="12700" cap="flat" cmpd="sng" algn="ctr">
                      <a:solidFill>
                        <a:srgbClr val="B03A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Very High</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902A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Having communication at times through multiple channels</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extLst>
                  <a:ext uri="{0D108BD9-81ED-4DB2-BD59-A6C34878D82A}">
                    <a16:rowId xmlns:a16="http://schemas.microsoft.com/office/drawing/2014/main" val="3144273771"/>
                  </a:ext>
                </a:extLst>
              </a:tr>
              <a:tr h="0">
                <a:tc>
                  <a:txBody>
                    <a:bodyPr/>
                    <a:lstStyle/>
                    <a:p>
                      <a:r>
                        <a:rPr lang="en-GB" sz="1200" b="1">
                          <a:solidFill>
                            <a:srgbClr val="FFFFFF"/>
                          </a:solidFill>
                          <a:effectLst/>
                          <a:latin typeface="Aptos" panose="020B0004020202020204" pitchFamily="34" charset="0"/>
                        </a:rPr>
                        <a:t>Schedule  Delay</a:t>
                      </a:r>
                      <a:endParaRPr lang="en-GB" sz="1200">
                        <a:effectLst/>
                        <a:latin typeface="Aptos" panose="020B0004020202020204" pitchFamily="34" charset="0"/>
                      </a:endParaRPr>
                    </a:p>
                  </a:txBody>
                  <a:tcPr marL="68580" marR="68580" marT="0" marB="0">
                    <a:lnL w="12700" cap="flat" cmpd="sng" algn="ctr">
                      <a:solidFill>
                        <a:srgbClr val="D040F6"/>
                      </a:solidFill>
                      <a:prstDash val="solid"/>
                      <a:round/>
                      <a:headEnd type="none" w="med" len="med"/>
                      <a:tailEnd type="none" w="med" len="med"/>
                    </a:lnL>
                    <a:lnR w="12700" cap="flat" cmpd="sng" algn="ctr">
                      <a:solidFill>
                        <a:srgbClr val="D040F6"/>
                      </a:solidFill>
                      <a:prstDash val="solid"/>
                      <a:round/>
                      <a:headEnd type="none" w="med" len="med"/>
                      <a:tailEnd type="none" w="med" len="med"/>
                    </a:lnR>
                    <a:lnT w="12700" cap="flat" cmpd="sng" algn="ctr">
                      <a:solidFill>
                        <a:srgbClr val="B03AF6"/>
                      </a:solidFill>
                      <a:prstDash val="solid"/>
                      <a:round/>
                      <a:headEnd type="none" w="med" len="med"/>
                      <a:tailEnd type="none" w="med" len="med"/>
                    </a:lnT>
                    <a:lnB w="12700" cap="flat" cmpd="sng" algn="ctr">
                      <a:solidFill>
                        <a:srgbClr val="D040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Work</a:t>
                      </a:r>
                      <a:endParaRPr lang="en-GB" sz="1200">
                        <a:effectLst/>
                        <a:latin typeface="Aptos" panose="020B0004020202020204" pitchFamily="34" charset="0"/>
                      </a:endParaRPr>
                    </a:p>
                    <a:p>
                      <a:r>
                        <a:rPr lang="en-GB" sz="1200" b="1">
                          <a:solidFill>
                            <a:srgbClr val="FFFFFF"/>
                          </a:solidFill>
                          <a:effectLst/>
                          <a:latin typeface="Aptos" panose="020B0004020202020204" pitchFamily="34" charset="0"/>
                        </a:rPr>
                        <a:t>Delays</a:t>
                      </a:r>
                      <a:endParaRPr lang="en-GB" sz="1200">
                        <a:effectLst/>
                        <a:latin typeface="Aptos" panose="020B0004020202020204" pitchFamily="34" charset="0"/>
                      </a:endParaRPr>
                    </a:p>
                  </a:txBody>
                  <a:tcPr marL="68580" marR="68580" marT="0" marB="0">
                    <a:lnL w="12700" cap="flat" cmpd="sng" algn="ctr">
                      <a:solidFill>
                        <a:srgbClr val="D040F6"/>
                      </a:solidFill>
                      <a:prstDash val="solid"/>
                      <a:round/>
                      <a:headEnd type="none" w="med" len="med"/>
                      <a:tailEnd type="none" w="med" len="med"/>
                    </a:lnL>
                    <a:lnR w="12700" cap="flat" cmpd="sng" algn="ctr">
                      <a:solidFill>
                        <a:srgbClr val="C030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30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C030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Conduct regular progress reviews</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30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3018"/>
                      </a:solidFill>
                      <a:prstDash val="solid"/>
                      <a:round/>
                      <a:headEnd type="none" w="med" len="med"/>
                      <a:tailEnd type="none" w="med" len="med"/>
                    </a:lnB>
                    <a:noFill/>
                  </a:tcPr>
                </a:tc>
                <a:extLst>
                  <a:ext uri="{0D108BD9-81ED-4DB2-BD59-A6C34878D82A}">
                    <a16:rowId xmlns:a16="http://schemas.microsoft.com/office/drawing/2014/main" val="4230299770"/>
                  </a:ext>
                </a:extLst>
              </a:tr>
              <a:tr h="0">
                <a:tc>
                  <a:txBody>
                    <a:bodyPr/>
                    <a:lstStyle/>
                    <a:p>
                      <a:r>
                        <a:rPr lang="en-GB" sz="1200" b="1">
                          <a:solidFill>
                            <a:srgbClr val="FFFFFF"/>
                          </a:solidFill>
                          <a:effectLst/>
                          <a:latin typeface="Aptos" panose="020B0004020202020204" pitchFamily="34" charset="0"/>
                        </a:rPr>
                        <a:t>Vendor Onboarding and Support (business)</a:t>
                      </a:r>
                      <a:endParaRPr lang="en-GB" sz="1200">
                        <a:effectLst/>
                        <a:latin typeface="Aptos" panose="020B0004020202020204" pitchFamily="34" charset="0"/>
                      </a:endParaRPr>
                    </a:p>
                  </a:txBody>
                  <a:tcPr marL="68580" marR="68580" marT="0" marB="0">
                    <a:lnL w="12700" cap="flat" cmpd="sng" algn="ctr">
                      <a:solidFill>
                        <a:srgbClr val="6040F6"/>
                      </a:solidFill>
                      <a:prstDash val="solid"/>
                      <a:round/>
                      <a:headEnd type="none" w="med" len="med"/>
                      <a:tailEnd type="none" w="med" len="med"/>
                    </a:lnL>
                    <a:lnR w="12700" cap="flat" cmpd="sng" algn="ctr">
                      <a:solidFill>
                        <a:srgbClr val="6040F6"/>
                      </a:solidFill>
                      <a:prstDash val="solid"/>
                      <a:round/>
                      <a:headEnd type="none" w="med" len="med"/>
                      <a:tailEnd type="none" w="med" len="med"/>
                    </a:lnR>
                    <a:lnT w="12700" cap="flat" cmpd="sng" algn="ctr">
                      <a:solidFill>
                        <a:srgbClr val="D040F6"/>
                      </a:solidFill>
                      <a:prstDash val="solid"/>
                      <a:round/>
                      <a:headEnd type="none" w="med" len="med"/>
                      <a:tailEnd type="none" w="med" len="med"/>
                    </a:lnT>
                    <a:lnB w="12700" cap="flat" cmpd="sng" algn="ctr">
                      <a:solidFill>
                        <a:srgbClr val="6040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Service Quality Variability</a:t>
                      </a:r>
                      <a:endParaRPr lang="en-GB" sz="1200">
                        <a:effectLst/>
                        <a:latin typeface="Aptos" panose="020B0004020202020204" pitchFamily="34" charset="0"/>
                      </a:endParaRPr>
                    </a:p>
                  </a:txBody>
                  <a:tcPr marL="68580" marR="68580" marT="0" marB="0">
                    <a:lnL w="12700" cap="flat" cmpd="sng" algn="ctr">
                      <a:solidFill>
                        <a:srgbClr val="6040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30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Provide a comprehensive welcome kit for the vendor that includes all necessary information</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C030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extLst>
                  <a:ext uri="{0D108BD9-81ED-4DB2-BD59-A6C34878D82A}">
                    <a16:rowId xmlns:a16="http://schemas.microsoft.com/office/drawing/2014/main" val="1806908748"/>
                  </a:ext>
                </a:extLst>
              </a:tr>
              <a:tr h="0">
                <a:tc>
                  <a:txBody>
                    <a:bodyPr/>
                    <a:lstStyle/>
                    <a:p>
                      <a:r>
                        <a:rPr lang="en-GB" sz="1200" b="1">
                          <a:solidFill>
                            <a:srgbClr val="FFFFFF"/>
                          </a:solidFill>
                          <a:effectLst/>
                          <a:latin typeface="Aptos" panose="020B0004020202020204" pitchFamily="34" charset="0"/>
                        </a:rPr>
                        <a:t>Food Vendor Reliability (business)</a:t>
                      </a:r>
                      <a:endParaRPr lang="en-GB" sz="1200">
                        <a:effectLst/>
                        <a:latin typeface="Aptos" panose="020B0004020202020204" pitchFamily="34" charset="0"/>
                      </a:endParaRPr>
                    </a:p>
                  </a:txBody>
                  <a:tcPr marL="68580" marR="68580" marT="0" marB="0">
                    <a:lnL w="12700" cap="flat" cmpd="sng" algn="ctr">
                      <a:solidFill>
                        <a:srgbClr val="402CF6"/>
                      </a:solidFill>
                      <a:prstDash val="solid"/>
                      <a:round/>
                      <a:headEnd type="none" w="med" len="med"/>
                      <a:tailEnd type="none" w="med" len="med"/>
                    </a:lnL>
                    <a:lnR w="12700" cap="flat" cmpd="sng" algn="ctr">
                      <a:solidFill>
                        <a:srgbClr val="402CF6"/>
                      </a:solidFill>
                      <a:prstDash val="solid"/>
                      <a:round/>
                      <a:headEnd type="none" w="med" len="med"/>
                      <a:tailEnd type="none" w="med" len="med"/>
                    </a:lnR>
                    <a:lnT w="12700" cap="flat" cmpd="sng" algn="ctr">
                      <a:solidFill>
                        <a:srgbClr val="6040F6"/>
                      </a:solidFill>
                      <a:prstDash val="solid"/>
                      <a:round/>
                      <a:headEnd type="none" w="med" len="med"/>
                      <a:tailEnd type="none" w="med" len="med"/>
                    </a:lnT>
                    <a:lnB w="12700" cap="flat" cmpd="sng" algn="ctr">
                      <a:solidFill>
                        <a:srgbClr val="402C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Customer Satisfaction</a:t>
                      </a:r>
                      <a:endParaRPr lang="en-GB" sz="1200">
                        <a:effectLst/>
                        <a:latin typeface="Aptos" panose="020B0004020202020204" pitchFamily="34" charset="0"/>
                      </a:endParaRPr>
                    </a:p>
                  </a:txBody>
                  <a:tcPr marL="68580" marR="68580" marT="0" marB="0">
                    <a:lnL w="12700" cap="flat" cmpd="sng" algn="ctr">
                      <a:solidFill>
                        <a:srgbClr val="402C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Hold regular meetings with vendors to review performance data</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extLst>
                  <a:ext uri="{0D108BD9-81ED-4DB2-BD59-A6C34878D82A}">
                    <a16:rowId xmlns:a16="http://schemas.microsoft.com/office/drawing/2014/main" val="3175204087"/>
                  </a:ext>
                </a:extLst>
              </a:tr>
              <a:tr h="0">
                <a:tc>
                  <a:txBody>
                    <a:bodyPr/>
                    <a:lstStyle/>
                    <a:p>
                      <a:r>
                        <a:rPr lang="en-GB" sz="1200" b="1">
                          <a:solidFill>
                            <a:srgbClr val="FFFFFF"/>
                          </a:solidFill>
                          <a:effectLst/>
                          <a:latin typeface="Aptos" panose="020B0004020202020204" pitchFamily="34" charset="0"/>
                        </a:rPr>
                        <a:t>Team member absent</a:t>
                      </a:r>
                      <a:endParaRPr lang="en-GB" sz="1200">
                        <a:effectLst/>
                        <a:latin typeface="Aptos" panose="020B0004020202020204" pitchFamily="34" charset="0"/>
                      </a:endParaRPr>
                    </a:p>
                  </a:txBody>
                  <a:tcPr marL="68580" marR="68580" marT="0" marB="0">
                    <a:lnL w="12700" cap="flat" cmpd="sng" algn="ctr">
                      <a:solidFill>
                        <a:srgbClr val="9026F6"/>
                      </a:solidFill>
                      <a:prstDash val="solid"/>
                      <a:round/>
                      <a:headEnd type="none" w="med" len="med"/>
                      <a:tailEnd type="none" w="med" len="med"/>
                    </a:lnL>
                    <a:lnR w="12700" cap="flat" cmpd="sng" algn="ctr">
                      <a:solidFill>
                        <a:srgbClr val="9026F6"/>
                      </a:solidFill>
                      <a:prstDash val="solid"/>
                      <a:round/>
                      <a:headEnd type="none" w="med" len="med"/>
                      <a:tailEnd type="none" w="med" len="med"/>
                    </a:lnR>
                    <a:lnT w="12700" cap="flat" cmpd="sng" algn="ctr">
                      <a:solidFill>
                        <a:srgbClr val="402CF6"/>
                      </a:solidFill>
                      <a:prstDash val="solid"/>
                      <a:round/>
                      <a:headEnd type="none" w="med" len="med"/>
                      <a:tailEnd type="none" w="med" len="med"/>
                    </a:lnT>
                    <a:lnB w="12700" cap="flat" cmpd="sng" algn="ctr">
                      <a:solidFill>
                        <a:srgbClr val="9026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Missing of important communication</a:t>
                      </a:r>
                      <a:endParaRPr lang="en-GB" sz="1200">
                        <a:effectLst/>
                        <a:latin typeface="Aptos" panose="020B0004020202020204" pitchFamily="34" charset="0"/>
                      </a:endParaRPr>
                    </a:p>
                  </a:txBody>
                  <a:tcPr marL="68580" marR="68580" marT="0" marB="0">
                    <a:lnL w="12700" cap="flat" cmpd="sng" algn="ctr">
                      <a:solidFill>
                        <a:srgbClr val="9026F6"/>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E01F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E01F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Very Low</a:t>
                      </a:r>
                      <a:endParaRPr lang="en-GB" sz="1200">
                        <a:effectLst/>
                        <a:latin typeface="Aptos" panose="020B0004020202020204" pitchFamily="34" charset="0"/>
                      </a:endParaRPr>
                    </a:p>
                  </a:txBody>
                  <a:tcPr marL="68580" marR="68580" marT="0" marB="0">
                    <a:lnL w="12700" cap="flat" cmpd="sng" algn="ctr">
                      <a:solidFill>
                        <a:srgbClr val="E01F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Send what was discussed through other channels</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extLst>
                  <a:ext uri="{0D108BD9-81ED-4DB2-BD59-A6C34878D82A}">
                    <a16:rowId xmlns:a16="http://schemas.microsoft.com/office/drawing/2014/main" val="1680309518"/>
                  </a:ext>
                </a:extLst>
              </a:tr>
              <a:tr h="0">
                <a:tc>
                  <a:txBody>
                    <a:bodyPr/>
                    <a:lstStyle/>
                    <a:p>
                      <a:r>
                        <a:rPr lang="en-GB" sz="1200" b="1">
                          <a:solidFill>
                            <a:srgbClr val="FFFFFF"/>
                          </a:solidFill>
                          <a:effectLst/>
                          <a:latin typeface="Aptos" panose="020B0004020202020204" pitchFamily="34" charset="0"/>
                        </a:rPr>
                        <a:t>Absence of contact from the Sponsor</a:t>
                      </a:r>
                      <a:endParaRPr lang="en-GB" sz="1200">
                        <a:effectLst/>
                        <a:latin typeface="Aptos" panose="020B0004020202020204" pitchFamily="34" charset="0"/>
                      </a:endParaRPr>
                    </a:p>
                  </a:txBody>
                  <a:tcPr marL="68580" marR="68580" marT="0" marB="0">
                    <a:lnL w="12700" cap="flat" cmpd="sng" algn="ctr">
                      <a:solidFill>
                        <a:srgbClr val="B025F6"/>
                      </a:solidFill>
                      <a:prstDash val="solid"/>
                      <a:round/>
                      <a:headEnd type="none" w="med" len="med"/>
                      <a:tailEnd type="none" w="med" len="med"/>
                    </a:lnL>
                    <a:lnR w="12700" cap="flat" cmpd="sng" algn="ctr">
                      <a:solidFill>
                        <a:srgbClr val="B025F6"/>
                      </a:solidFill>
                      <a:prstDash val="solid"/>
                      <a:round/>
                      <a:headEnd type="none" w="med" len="med"/>
                      <a:tailEnd type="none" w="med" len="med"/>
                    </a:lnR>
                    <a:lnT w="12700" cap="flat" cmpd="sng" algn="ctr">
                      <a:solidFill>
                        <a:srgbClr val="9026F6"/>
                      </a:solidFill>
                      <a:prstDash val="solid"/>
                      <a:round/>
                      <a:headEnd type="none" w="med" len="med"/>
                      <a:tailEnd type="none" w="med" len="med"/>
                    </a:lnT>
                    <a:lnB w="12700" cap="flat" cmpd="sng" algn="ctr">
                      <a:solidFill>
                        <a:srgbClr val="B025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Approval Delays</a:t>
                      </a:r>
                      <a:endParaRPr lang="en-GB" sz="1200">
                        <a:effectLst/>
                        <a:latin typeface="Aptos" panose="020B0004020202020204" pitchFamily="34" charset="0"/>
                      </a:endParaRPr>
                    </a:p>
                  </a:txBody>
                  <a:tcPr marL="68580" marR="68580" marT="0" marB="0">
                    <a:lnL w="12700" cap="flat" cmpd="sng" algn="ctr">
                      <a:solidFill>
                        <a:srgbClr val="B025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E01F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Very High</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Having communication at times through multiple channels </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extLst>
                  <a:ext uri="{0D108BD9-81ED-4DB2-BD59-A6C34878D82A}">
                    <a16:rowId xmlns:a16="http://schemas.microsoft.com/office/drawing/2014/main" val="430571167"/>
                  </a:ext>
                </a:extLst>
              </a:tr>
              <a:tr h="0">
                <a:tc>
                  <a:txBody>
                    <a:bodyPr/>
                    <a:lstStyle/>
                    <a:p>
                      <a:r>
                        <a:rPr lang="en-GB" sz="1200" b="1">
                          <a:solidFill>
                            <a:srgbClr val="FFFFFF"/>
                          </a:solidFill>
                          <a:effectLst/>
                          <a:latin typeface="Aptos" panose="020B0004020202020204" pitchFamily="34" charset="0"/>
                        </a:rPr>
                        <a:t>Changing User Preferences (business)</a:t>
                      </a:r>
                      <a:endParaRPr lang="en-GB" sz="1200">
                        <a:effectLst/>
                        <a:latin typeface="Aptos" panose="020B0004020202020204" pitchFamily="34" charset="0"/>
                      </a:endParaRPr>
                    </a:p>
                  </a:txBody>
                  <a:tcPr marL="68580" marR="68580" marT="0" marB="0">
                    <a:lnL w="12700" cap="flat" cmpd="sng" algn="ctr">
                      <a:solidFill>
                        <a:srgbClr val="F02AF6"/>
                      </a:solidFill>
                      <a:prstDash val="solid"/>
                      <a:round/>
                      <a:headEnd type="none" w="med" len="med"/>
                      <a:tailEnd type="none" w="med" len="med"/>
                    </a:lnL>
                    <a:lnR w="12700" cap="flat" cmpd="sng" algn="ctr">
                      <a:solidFill>
                        <a:srgbClr val="F02AF6"/>
                      </a:solidFill>
                      <a:prstDash val="solid"/>
                      <a:round/>
                      <a:headEnd type="none" w="med" len="med"/>
                      <a:tailEnd type="none" w="med" len="med"/>
                    </a:lnR>
                    <a:lnT w="12700" cap="flat" cmpd="sng" algn="ctr">
                      <a:solidFill>
                        <a:srgbClr val="B025F6"/>
                      </a:solidFill>
                      <a:prstDash val="solid"/>
                      <a:round/>
                      <a:headEnd type="none" w="med" len="med"/>
                      <a:tailEnd type="none" w="med" len="med"/>
                    </a:lnT>
                    <a:lnB w="12700" cap="flat" cmpd="sng" algn="ctr">
                      <a:solidFill>
                        <a:srgbClr val="F02A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Decreased User Engagement</a:t>
                      </a:r>
                      <a:endParaRPr lang="en-GB" sz="1200">
                        <a:effectLst/>
                        <a:latin typeface="Aptos" panose="020B0004020202020204" pitchFamily="34" charset="0"/>
                      </a:endParaRPr>
                    </a:p>
                  </a:txBody>
                  <a:tcPr marL="68580" marR="68580" marT="0" marB="0">
                    <a:lnL w="12700" cap="flat" cmpd="sng" algn="ctr">
                      <a:solidFill>
                        <a:srgbClr val="F02A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Regularly conduct surveys and collect feedback</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extLst>
                  <a:ext uri="{0D108BD9-81ED-4DB2-BD59-A6C34878D82A}">
                    <a16:rowId xmlns:a16="http://schemas.microsoft.com/office/drawing/2014/main" val="2316493957"/>
                  </a:ext>
                </a:extLst>
              </a:tr>
              <a:tr h="0">
                <a:tc>
                  <a:txBody>
                    <a:bodyPr/>
                    <a:lstStyle/>
                    <a:p>
                      <a:r>
                        <a:rPr lang="en-GB" sz="1200" b="1">
                          <a:solidFill>
                            <a:srgbClr val="FFFFFF"/>
                          </a:solidFill>
                          <a:effectLst/>
                          <a:latin typeface="Aptos" panose="020B0004020202020204" pitchFamily="34" charset="0"/>
                        </a:rPr>
                        <a:t>Adoption Rate (business)</a:t>
                      </a:r>
                      <a:endParaRPr lang="en-GB" sz="1200">
                        <a:effectLst/>
                        <a:latin typeface="Aptos" panose="020B0004020202020204" pitchFamily="34" charset="0"/>
                      </a:endParaRPr>
                    </a:p>
                  </a:txBody>
                  <a:tcPr marL="68580" marR="68580" marT="0" marB="0">
                    <a:lnL w="12700" cap="flat" cmpd="sng" algn="ctr">
                      <a:solidFill>
                        <a:srgbClr val="B02CF6"/>
                      </a:solidFill>
                      <a:prstDash val="solid"/>
                      <a:round/>
                      <a:headEnd type="none" w="med" len="med"/>
                      <a:tailEnd type="none" w="med" len="med"/>
                    </a:lnL>
                    <a:lnR w="12700" cap="flat" cmpd="sng" algn="ctr">
                      <a:solidFill>
                        <a:srgbClr val="B02CF6"/>
                      </a:solidFill>
                      <a:prstDash val="solid"/>
                      <a:round/>
                      <a:headEnd type="none" w="med" len="med"/>
                      <a:tailEnd type="none" w="med" len="med"/>
                    </a:lnR>
                    <a:lnT w="12700" cap="flat" cmpd="sng" algn="ctr">
                      <a:solidFill>
                        <a:srgbClr val="F02AF6"/>
                      </a:solidFill>
                      <a:prstDash val="solid"/>
                      <a:round/>
                      <a:headEnd type="none" w="med" len="med"/>
                      <a:tailEnd type="none" w="med" len="med"/>
                    </a:lnT>
                    <a:lnB w="12700" cap="flat" cmpd="sng" algn="ctr">
                      <a:solidFill>
                        <a:srgbClr val="B02C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Brand Perception</a:t>
                      </a:r>
                      <a:endParaRPr lang="en-GB" sz="1200">
                        <a:effectLst/>
                        <a:latin typeface="Aptos" panose="020B0004020202020204" pitchFamily="34" charset="0"/>
                      </a:endParaRPr>
                    </a:p>
                  </a:txBody>
                  <a:tcPr marL="68580" marR="68580" marT="0" marB="0">
                    <a:lnL w="12700" cap="flat" cmpd="sng" algn="ctr">
                      <a:solidFill>
                        <a:srgbClr val="B02CF6"/>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Medium</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Develop compelling launch campaigns</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extLst>
                  <a:ext uri="{0D108BD9-81ED-4DB2-BD59-A6C34878D82A}">
                    <a16:rowId xmlns:a16="http://schemas.microsoft.com/office/drawing/2014/main" val="859338592"/>
                  </a:ext>
                </a:extLst>
              </a:tr>
              <a:tr h="0">
                <a:tc>
                  <a:txBody>
                    <a:bodyPr/>
                    <a:lstStyle/>
                    <a:p>
                      <a:r>
                        <a:rPr lang="en-GB" sz="1200" b="1">
                          <a:solidFill>
                            <a:srgbClr val="FFFFFF"/>
                          </a:solidFill>
                          <a:effectLst/>
                          <a:latin typeface="Aptos" panose="020B0004020202020204" pitchFamily="34" charset="0"/>
                        </a:rPr>
                        <a:t>"Competition</a:t>
                      </a:r>
                      <a:endParaRPr lang="en-GB" sz="1200">
                        <a:effectLst/>
                        <a:latin typeface="Aptos" panose="020B0004020202020204" pitchFamily="34" charset="0"/>
                      </a:endParaRPr>
                    </a:p>
                  </a:txBody>
                  <a:tcPr marL="68580" marR="68580" marT="0" marB="0">
                    <a:lnL w="12700" cap="flat" cmpd="sng" algn="ctr">
                      <a:solidFill>
                        <a:srgbClr val="202DF6"/>
                      </a:solidFill>
                      <a:prstDash val="solid"/>
                      <a:round/>
                      <a:headEnd type="none" w="med" len="med"/>
                      <a:tailEnd type="none" w="med" len="med"/>
                    </a:lnL>
                    <a:lnR w="12700" cap="flat" cmpd="sng" algn="ctr">
                      <a:solidFill>
                        <a:srgbClr val="202DF6"/>
                      </a:solidFill>
                      <a:prstDash val="solid"/>
                      <a:round/>
                      <a:headEnd type="none" w="med" len="med"/>
                      <a:tailEnd type="none" w="med" len="med"/>
                    </a:lnR>
                    <a:lnT w="12700" cap="flat" cmpd="sng" algn="ctr">
                      <a:solidFill>
                        <a:srgbClr val="B02CF6"/>
                      </a:solidFill>
                      <a:prstDash val="solid"/>
                      <a:round/>
                      <a:headEnd type="none" w="med" len="med"/>
                      <a:tailEnd type="none" w="med" len="med"/>
                    </a:lnT>
                    <a:lnB w="12700" cap="flat" cmpd="sng" algn="ctr">
                      <a:solidFill>
                        <a:srgbClr val="202DF6"/>
                      </a:solidFill>
                      <a:prstDash val="solid"/>
                      <a:round/>
                      <a:headEnd type="none" w="med" len="med"/>
                      <a:tailEnd type="none" w="med" len="med"/>
                    </a:lnB>
                    <a:noFill/>
                  </a:tcPr>
                </a:tc>
                <a:tc>
                  <a:txBody>
                    <a:bodyPr/>
                    <a:lstStyle/>
                    <a:p>
                      <a:r>
                        <a:rPr lang="en-GB" sz="1200" b="1">
                          <a:effectLst/>
                          <a:latin typeface="Aptos" panose="020B0004020202020204" pitchFamily="34" charset="0"/>
                        </a:rPr>
                        <a:t> </a:t>
                      </a:r>
                      <a:endParaRPr lang="en-GB" sz="1200">
                        <a:effectLst/>
                        <a:latin typeface="Aptos" panose="020B0004020202020204" pitchFamily="34" charset="0"/>
                      </a:endParaRPr>
                    </a:p>
                  </a:txBody>
                  <a:tcPr marL="68580" marR="68580" marT="0" marB="0">
                    <a:lnL w="12700" cap="flat" cmpd="sng" algn="ctr">
                      <a:solidFill>
                        <a:srgbClr val="202DF6"/>
                      </a:solidFill>
                      <a:prstDash val="solid"/>
                      <a:round/>
                      <a:headEnd type="none" w="med" len="med"/>
                      <a:tailEnd type="none" w="med" len="med"/>
                    </a:lnL>
                    <a:lnR w="12700" cap="flat" cmpd="sng" algn="ctr">
                      <a:solidFill>
                        <a:srgbClr val="E031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E03118"/>
                      </a:solidFill>
                      <a:prstDash val="solid"/>
                      <a:round/>
                      <a:headEnd type="none" w="med" len="med"/>
                      <a:tailEnd type="none" w="med" len="med"/>
                    </a:lnB>
                    <a:noFill/>
                  </a:tcPr>
                </a:tc>
                <a:tc>
                  <a:txBody>
                    <a:bodyPr/>
                    <a:lstStyle/>
                    <a:p>
                      <a:r>
                        <a:rPr lang="en-GB" sz="1200" b="1">
                          <a:effectLst/>
                          <a:latin typeface="Aptos" panose="020B0004020202020204" pitchFamily="34" charset="0"/>
                        </a:rPr>
                        <a:t> </a:t>
                      </a:r>
                      <a:endParaRPr lang="en-GB" sz="1200">
                        <a:effectLst/>
                        <a:latin typeface="Aptos" panose="020B0004020202020204" pitchFamily="34" charset="0"/>
                      </a:endParaRPr>
                    </a:p>
                  </a:txBody>
                  <a:tcPr marL="68580" marR="68580" marT="0" marB="0">
                    <a:lnL w="12700" cap="flat" cmpd="sng" algn="ctr">
                      <a:solidFill>
                        <a:srgbClr val="E031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effectLst/>
                          <a:latin typeface="Aptos" panose="020B0004020202020204" pitchFamily="34" charset="0"/>
                        </a:rPr>
                        <a:t> </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effectLst/>
                          <a:latin typeface="Aptos" panose="020B0004020202020204" pitchFamily="34" charset="0"/>
                        </a:rPr>
                        <a:t> </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extLst>
                  <a:ext uri="{0D108BD9-81ED-4DB2-BD59-A6C34878D82A}">
                    <a16:rowId xmlns:a16="http://schemas.microsoft.com/office/drawing/2014/main" val="3723089137"/>
                  </a:ext>
                </a:extLst>
              </a:tr>
              <a:tr h="0">
                <a:tc>
                  <a:txBody>
                    <a:bodyPr/>
                    <a:lstStyle/>
                    <a:p>
                      <a:r>
                        <a:rPr lang="en-GB" sz="1200" b="1">
                          <a:solidFill>
                            <a:srgbClr val="FFFFFF"/>
                          </a:solidFill>
                          <a:effectLst/>
                          <a:latin typeface="Aptos" panose="020B0004020202020204" pitchFamily="34" charset="0"/>
                        </a:rPr>
                        <a:t>(business)"</a:t>
                      </a:r>
                      <a:endParaRPr lang="en-GB" sz="1200">
                        <a:effectLst/>
                        <a:latin typeface="Aptos" panose="020B0004020202020204" pitchFamily="34" charset="0"/>
                      </a:endParaRPr>
                    </a:p>
                  </a:txBody>
                  <a:tcPr marL="68580" marR="68580" marT="0" marB="0">
                    <a:lnL w="12700" cap="flat" cmpd="sng" algn="ctr">
                      <a:solidFill>
                        <a:srgbClr val="002EF6"/>
                      </a:solidFill>
                      <a:prstDash val="solid"/>
                      <a:round/>
                      <a:headEnd type="none" w="med" len="med"/>
                      <a:tailEnd type="none" w="med" len="med"/>
                    </a:lnL>
                    <a:lnR w="12700" cap="flat" cmpd="sng" algn="ctr">
                      <a:solidFill>
                        <a:srgbClr val="002EF6"/>
                      </a:solidFill>
                      <a:prstDash val="solid"/>
                      <a:round/>
                      <a:headEnd type="none" w="med" len="med"/>
                      <a:tailEnd type="none" w="med" len="med"/>
                    </a:lnR>
                    <a:lnT w="12700" cap="flat" cmpd="sng" algn="ctr">
                      <a:solidFill>
                        <a:srgbClr val="202DF6"/>
                      </a:solidFill>
                      <a:prstDash val="solid"/>
                      <a:round/>
                      <a:headEnd type="none" w="med" len="med"/>
                      <a:tailEnd type="none" w="med" len="med"/>
                    </a:lnT>
                    <a:lnB w="12700" cap="flat" cmpd="sng" algn="ctr">
                      <a:solidFill>
                        <a:srgbClr val="002E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Increased Marketing Costs</a:t>
                      </a:r>
                      <a:endParaRPr lang="en-GB" sz="1200">
                        <a:effectLst/>
                        <a:latin typeface="Aptos" panose="020B0004020202020204" pitchFamily="34" charset="0"/>
                      </a:endParaRPr>
                    </a:p>
                  </a:txBody>
                  <a:tcPr marL="68580" marR="68580" marT="0" marB="0">
                    <a:lnL w="12700" cap="flat" cmpd="sng" algn="ctr">
                      <a:solidFill>
                        <a:srgbClr val="002E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E031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C030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30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High</a:t>
                      </a:r>
                      <a:endParaRPr lang="en-GB" sz="1200">
                        <a:effectLst/>
                        <a:latin typeface="Aptos" panose="020B0004020202020204" pitchFamily="34" charset="0"/>
                      </a:endParaRPr>
                    </a:p>
                  </a:txBody>
                  <a:tcPr marL="68580" marR="68580" marT="0" marB="0">
                    <a:lnL w="12700" cap="flat" cmpd="sng" algn="ctr">
                      <a:solidFill>
                        <a:srgbClr val="C030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Develop and highlight unique offerings</a:t>
                      </a:r>
                      <a:endParaRPr lang="en-GB" sz="1200">
                        <a:effectLst/>
                        <a:latin typeface="Aptos" panose="020B0004020202020204" pitchFamily="34" charset="0"/>
                      </a:endParaRPr>
                    </a:p>
                  </a:txBody>
                  <a:tcPr marL="68580" marR="68580" marT="0" marB="0">
                    <a:lnL w="12700" cap="flat" cmpd="sng" algn="ctr">
                      <a:solidFill>
                        <a:srgbClr val="A02618"/>
                      </a:solidFill>
                      <a:prstDash val="solid"/>
                      <a:round/>
                      <a:headEnd type="none" w="med" len="med"/>
                      <a:tailEnd type="none" w="med" len="med"/>
                    </a:lnL>
                    <a:lnR w="12700" cap="flat" cmpd="sng" algn="ctr">
                      <a:solidFill>
                        <a:srgbClr val="A02618"/>
                      </a:solidFill>
                      <a:prstDash val="solid"/>
                      <a:round/>
                      <a:headEnd type="none" w="med" len="med"/>
                      <a:tailEnd type="none" w="med" len="med"/>
                    </a:lnR>
                    <a:lnT w="12700" cap="flat" cmpd="sng" algn="ctr">
                      <a:solidFill>
                        <a:srgbClr val="F02D18"/>
                      </a:solidFill>
                      <a:prstDash val="solid"/>
                      <a:round/>
                      <a:headEnd type="none" w="med" len="med"/>
                      <a:tailEnd type="none" w="med" len="med"/>
                    </a:lnT>
                    <a:lnB w="12700" cap="flat" cmpd="sng" algn="ctr">
                      <a:solidFill>
                        <a:srgbClr val="A02618"/>
                      </a:solidFill>
                      <a:prstDash val="solid"/>
                      <a:round/>
                      <a:headEnd type="none" w="med" len="med"/>
                      <a:tailEnd type="none" w="med" len="med"/>
                    </a:lnB>
                    <a:noFill/>
                  </a:tcPr>
                </a:tc>
                <a:extLst>
                  <a:ext uri="{0D108BD9-81ED-4DB2-BD59-A6C34878D82A}">
                    <a16:rowId xmlns:a16="http://schemas.microsoft.com/office/drawing/2014/main" val="3628472960"/>
                  </a:ext>
                </a:extLst>
              </a:tr>
              <a:tr h="0">
                <a:tc>
                  <a:txBody>
                    <a:bodyPr/>
                    <a:lstStyle/>
                    <a:p>
                      <a:r>
                        <a:rPr lang="en-GB" sz="1200" b="1">
                          <a:solidFill>
                            <a:srgbClr val="FFFFFF"/>
                          </a:solidFill>
                          <a:effectLst/>
                          <a:latin typeface="Aptos" panose="020B0004020202020204" pitchFamily="34" charset="0"/>
                        </a:rPr>
                        <a:t>Regulation Compliance (business)</a:t>
                      </a:r>
                      <a:endParaRPr lang="en-GB" sz="1200">
                        <a:effectLst/>
                        <a:latin typeface="Aptos" panose="020B0004020202020204" pitchFamily="34" charset="0"/>
                      </a:endParaRPr>
                    </a:p>
                  </a:txBody>
                  <a:tcPr marL="68580" marR="68580" marT="0" marB="0">
                    <a:lnL w="12700" cap="flat" cmpd="sng" algn="ctr">
                      <a:solidFill>
                        <a:srgbClr val="4056F6"/>
                      </a:solidFill>
                      <a:prstDash val="solid"/>
                      <a:round/>
                      <a:headEnd type="none" w="med" len="med"/>
                      <a:tailEnd type="none" w="med" len="med"/>
                    </a:lnL>
                    <a:lnR w="12700" cap="flat" cmpd="sng" algn="ctr">
                      <a:solidFill>
                        <a:srgbClr val="4056F6"/>
                      </a:solidFill>
                      <a:prstDash val="solid"/>
                      <a:round/>
                      <a:headEnd type="none" w="med" len="med"/>
                      <a:tailEnd type="none" w="med" len="med"/>
                    </a:lnR>
                    <a:lnT w="12700" cap="flat" cmpd="sng" algn="ctr">
                      <a:solidFill>
                        <a:srgbClr val="002EF6"/>
                      </a:solidFill>
                      <a:prstDash val="solid"/>
                      <a:round/>
                      <a:headEnd type="none" w="med" len="med"/>
                      <a:tailEnd type="none" w="med" len="med"/>
                    </a:lnT>
                    <a:lnB w="12700" cap="flat" cmpd="sng" algn="ctr">
                      <a:solidFill>
                        <a:srgbClr val="4056F6"/>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Market Access Restrictions</a:t>
                      </a:r>
                      <a:endParaRPr lang="en-GB" sz="1200">
                        <a:effectLst/>
                        <a:latin typeface="Aptos" panose="020B0004020202020204" pitchFamily="34" charset="0"/>
                      </a:endParaRPr>
                    </a:p>
                  </a:txBody>
                  <a:tcPr marL="68580" marR="68580" marT="0" marB="0">
                    <a:lnL w="12700" cap="flat" cmpd="sng" algn="ctr">
                      <a:solidFill>
                        <a:srgbClr val="4056F6"/>
                      </a:solidFill>
                      <a:prstDash val="solid"/>
                      <a:round/>
                      <a:headEnd type="none" w="med" len="med"/>
                      <a:tailEnd type="none" w="med" len="med"/>
                    </a:lnL>
                    <a:lnR w="12700" cap="flat" cmpd="sng" algn="ctr">
                      <a:solidFill>
                        <a:srgbClr val="C01E18"/>
                      </a:solidFill>
                      <a:prstDash val="solid"/>
                      <a:round/>
                      <a:headEnd type="none" w="med" len="med"/>
                      <a:tailEnd type="none" w="med" len="med"/>
                    </a:lnR>
                    <a:lnT w="12700" cap="flat" cmpd="sng" algn="ctr">
                      <a:solidFill>
                        <a:srgbClr val="C01E18"/>
                      </a:solidFill>
                      <a:prstDash val="solid"/>
                      <a:round/>
                      <a:headEnd type="none" w="med" len="med"/>
                      <a:tailEnd type="none" w="med" len="med"/>
                    </a:lnT>
                    <a:lnB w="12700" cap="flat" cmpd="sng" algn="ctr">
                      <a:solidFill>
                        <a:srgbClr val="C01E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C01E18"/>
                      </a:solidFill>
                      <a:prstDash val="solid"/>
                      <a:round/>
                      <a:headEnd type="none" w="med" len="med"/>
                      <a:tailEnd type="none" w="med" len="med"/>
                    </a:lnL>
                    <a:lnR w="12700" cap="flat" cmpd="sng" algn="ctr">
                      <a:solidFill>
                        <a:srgbClr val="302718"/>
                      </a:solidFill>
                      <a:prstDash val="solid"/>
                      <a:round/>
                      <a:headEnd type="none" w="med" len="med"/>
                      <a:tailEnd type="none" w="med" len="med"/>
                    </a:lnR>
                    <a:lnT w="12700" cap="flat" cmpd="sng" algn="ctr">
                      <a:solidFill>
                        <a:srgbClr val="C03018"/>
                      </a:solidFill>
                      <a:prstDash val="solid"/>
                      <a:round/>
                      <a:headEnd type="none" w="med" len="med"/>
                      <a:tailEnd type="none" w="med" len="med"/>
                    </a:lnT>
                    <a:lnB w="12700" cap="flat" cmpd="sng" algn="ctr">
                      <a:solidFill>
                        <a:srgbClr val="3027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Low</a:t>
                      </a:r>
                      <a:endParaRPr lang="en-GB" sz="1200">
                        <a:effectLst/>
                        <a:latin typeface="Aptos" panose="020B0004020202020204" pitchFamily="34" charset="0"/>
                      </a:endParaRPr>
                    </a:p>
                  </a:txBody>
                  <a:tcPr marL="68580" marR="68580" marT="0" marB="0">
                    <a:lnL w="12700" cap="flat" cmpd="sng" algn="ctr">
                      <a:solidFill>
                        <a:srgbClr val="302718"/>
                      </a:solidFill>
                      <a:prstDash val="solid"/>
                      <a:round/>
                      <a:headEnd type="none" w="med" len="med"/>
                      <a:tailEnd type="none" w="med" len="med"/>
                    </a:lnL>
                    <a:lnR w="12700" cap="flat" cmpd="sng" algn="ctr">
                      <a:solidFill>
                        <a:srgbClr val="F02D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F02D18"/>
                      </a:solidFill>
                      <a:prstDash val="solid"/>
                      <a:round/>
                      <a:headEnd type="none" w="med" len="med"/>
                      <a:tailEnd type="none" w="med" len="med"/>
                    </a:lnB>
                    <a:noFill/>
                  </a:tcPr>
                </a:tc>
                <a:tc>
                  <a:txBody>
                    <a:bodyPr/>
                    <a:lstStyle/>
                    <a:p>
                      <a:r>
                        <a:rPr lang="en-GB" sz="1200" b="1">
                          <a:solidFill>
                            <a:srgbClr val="FFFFFF"/>
                          </a:solidFill>
                          <a:effectLst/>
                          <a:latin typeface="Aptos" panose="020B0004020202020204" pitchFamily="34" charset="0"/>
                        </a:rPr>
                        <a:t>Engage with legal experts specialising in food</a:t>
                      </a:r>
                      <a:endParaRPr lang="en-GB" sz="1200">
                        <a:effectLst/>
                        <a:latin typeface="Aptos" panose="020B0004020202020204" pitchFamily="34" charset="0"/>
                      </a:endParaRPr>
                    </a:p>
                  </a:txBody>
                  <a:tcPr marL="68580" marR="68580" marT="0" marB="0">
                    <a:lnL w="12700" cap="flat" cmpd="sng" algn="ctr">
                      <a:solidFill>
                        <a:srgbClr val="F02D18"/>
                      </a:solidFill>
                      <a:prstDash val="solid"/>
                      <a:round/>
                      <a:headEnd type="none" w="med" len="med"/>
                      <a:tailEnd type="none" w="med" len="med"/>
                    </a:lnL>
                    <a:lnR w="12700" cap="flat" cmpd="sng" algn="ctr">
                      <a:solidFill>
                        <a:srgbClr val="C03018"/>
                      </a:solidFill>
                      <a:prstDash val="solid"/>
                      <a:round/>
                      <a:headEnd type="none" w="med" len="med"/>
                      <a:tailEnd type="none" w="med" len="med"/>
                    </a:lnR>
                    <a:lnT w="12700" cap="flat" cmpd="sng" algn="ctr">
                      <a:solidFill>
                        <a:srgbClr val="A02618"/>
                      </a:solidFill>
                      <a:prstDash val="solid"/>
                      <a:round/>
                      <a:headEnd type="none" w="med" len="med"/>
                      <a:tailEnd type="none" w="med" len="med"/>
                    </a:lnT>
                    <a:lnB w="12700" cap="flat" cmpd="sng" algn="ctr">
                      <a:solidFill>
                        <a:srgbClr val="C03018"/>
                      </a:solidFill>
                      <a:prstDash val="solid"/>
                      <a:round/>
                      <a:headEnd type="none" w="med" len="med"/>
                      <a:tailEnd type="none" w="med" len="med"/>
                    </a:lnB>
                    <a:noFill/>
                  </a:tcPr>
                </a:tc>
                <a:extLst>
                  <a:ext uri="{0D108BD9-81ED-4DB2-BD59-A6C34878D82A}">
                    <a16:rowId xmlns:a16="http://schemas.microsoft.com/office/drawing/2014/main" val="2958352354"/>
                  </a:ext>
                </a:extLst>
              </a:tr>
            </a:tbl>
          </a:graphicData>
        </a:graphic>
      </p:graphicFrame>
    </p:spTree>
    <p:extLst>
      <p:ext uri="{BB962C8B-B14F-4D97-AF65-F5344CB8AC3E}">
        <p14:creationId xmlns:p14="http://schemas.microsoft.com/office/powerpoint/2010/main" val="3980559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5" name="Picture 4" descr="Close up of glass laboratory equipment">
            <a:extLst>
              <a:ext uri="{FF2B5EF4-FFF2-40B4-BE49-F238E27FC236}">
                <a16:creationId xmlns:a16="http://schemas.microsoft.com/office/drawing/2014/main" id="{E91417C4-A2CF-8C76-A47F-7EBD966A4368}"/>
              </a:ext>
            </a:extLst>
          </p:cNvPr>
          <p:cNvPicPr>
            <a:picLocks noChangeAspect="1"/>
          </p:cNvPicPr>
          <p:nvPr/>
        </p:nvPicPr>
        <p:blipFill>
          <a:blip r:embed="rId2">
            <a:alphaModFix/>
          </a:blip>
          <a:srcRect t="10767" r="-8" b="4835"/>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C7FA34BB-6BFF-F29E-323C-D1265A072EEC}"/>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sz="4200" b="1">
                <a:solidFill>
                  <a:srgbClr val="FFFFFF"/>
                </a:solidFill>
              </a:rPr>
              <a:t>TECHNICAL FEASIBILITY ISSUES</a:t>
            </a:r>
          </a:p>
        </p:txBody>
      </p:sp>
    </p:spTree>
    <p:extLst>
      <p:ext uri="{BB962C8B-B14F-4D97-AF65-F5344CB8AC3E}">
        <p14:creationId xmlns:p14="http://schemas.microsoft.com/office/powerpoint/2010/main" val="359655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86AFC5-0C2C-0ECE-9C57-007CF72DB8C6}"/>
              </a:ext>
            </a:extLst>
          </p:cNvPr>
          <p:cNvSpPr>
            <a:spLocks noGrp="1"/>
          </p:cNvSpPr>
          <p:nvPr>
            <p:ph idx="1"/>
          </p:nvPr>
        </p:nvSpPr>
        <p:spPr>
          <a:xfrm>
            <a:off x="232122" y="204403"/>
            <a:ext cx="11409014" cy="6104321"/>
          </a:xfrm>
        </p:spPr>
        <p:txBody>
          <a:bodyPr vert="horz" lIns="91440" tIns="45720" rIns="91440" bIns="45720" rtlCol="0" anchor="t">
            <a:noAutofit/>
          </a:bodyPr>
          <a:lstStyle/>
          <a:p>
            <a:pPr marL="0" indent="0">
              <a:buNone/>
            </a:pPr>
            <a:r>
              <a:rPr lang="en-US" sz="2000" b="1">
                <a:solidFill>
                  <a:schemeClr val="accent1">
                    <a:lumMod val="60000"/>
                    <a:lumOff val="40000"/>
                  </a:schemeClr>
                </a:solidFill>
                <a:ea typeface="+mn-lt"/>
                <a:cs typeface="+mn-lt"/>
              </a:rPr>
              <a:t> Hardware Resources</a:t>
            </a:r>
            <a:endParaRPr lang="en-US" sz="2000" b="1">
              <a:solidFill>
                <a:schemeClr val="accent1">
                  <a:lumMod val="60000"/>
                  <a:lumOff val="40000"/>
                </a:schemeClr>
              </a:solidFill>
            </a:endParaRPr>
          </a:p>
          <a:p>
            <a:pPr marL="228600" indent="-228600">
              <a:buAutoNum type="arabicPeriod"/>
            </a:pPr>
            <a:r>
              <a:rPr lang="en-US" sz="1200" b="1">
                <a:ea typeface="+mn-lt"/>
                <a:cs typeface="+mn-lt"/>
              </a:rPr>
              <a:t>Computers or laptops:</a:t>
            </a:r>
            <a:r>
              <a:rPr lang="en-US" sz="1200">
                <a:ea typeface="+mn-lt"/>
                <a:cs typeface="+mn-lt"/>
              </a:rPr>
              <a:t> These are necessary to run the development environment and code.</a:t>
            </a:r>
            <a:endParaRPr lang="en-US" sz="1200"/>
          </a:p>
          <a:p>
            <a:pPr marL="0" indent="0">
              <a:buNone/>
            </a:pPr>
            <a:r>
              <a:rPr lang="en-US" sz="1200">
                <a:ea typeface="+mn-lt"/>
                <a:cs typeface="+mn-lt"/>
              </a:rPr>
              <a:t>Availability: The availability in the team is high in terms of all the hardware devices needed as everyone within our company has access to their own devices in terms of the computers/laptops.</a:t>
            </a:r>
            <a:endParaRPr lang="en-US" sz="1200"/>
          </a:p>
          <a:p>
            <a:pPr marL="0" indent="0">
              <a:buNone/>
            </a:pPr>
            <a:r>
              <a:rPr lang="en-US" sz="1200">
                <a:ea typeface="+mn-lt"/>
                <a:cs typeface="+mn-lt"/>
              </a:rPr>
              <a:t>Solution: If not available, the team can either rent out laptops/computers or they can do all of this on campus where there is all you need there.</a:t>
            </a:r>
            <a:endParaRPr lang="en-US" sz="1200"/>
          </a:p>
          <a:p>
            <a:pPr marL="269875" indent="-269875">
              <a:buAutoNum type="arabicPeriod"/>
            </a:pPr>
            <a:endParaRPr lang="en-US" sz="1200"/>
          </a:p>
          <a:p>
            <a:pPr marL="0" indent="0">
              <a:buNone/>
            </a:pPr>
            <a:r>
              <a:rPr lang="en-US" sz="1200" b="1">
                <a:ea typeface="+mn-lt"/>
                <a:cs typeface="+mn-lt"/>
              </a:rPr>
              <a:t>2. </a:t>
            </a:r>
            <a:r>
              <a:rPr lang="en-US" sz="1200">
                <a:ea typeface="+mn-lt"/>
                <a:cs typeface="+mn-lt"/>
              </a:rPr>
              <a:t> </a:t>
            </a:r>
            <a:r>
              <a:rPr lang="en-US" sz="1200" b="1">
                <a:ea typeface="+mn-lt"/>
                <a:cs typeface="+mn-lt"/>
              </a:rPr>
              <a:t>Smartphones or tablets: </a:t>
            </a:r>
            <a:r>
              <a:rPr lang="en-US" sz="1200">
                <a:ea typeface="+mn-lt"/>
                <a:cs typeface="+mn-lt"/>
              </a:rPr>
              <a:t>To test the mobile application across various hardware configurations and screen dimensions.</a:t>
            </a:r>
            <a:endParaRPr lang="en-US" sz="1200"/>
          </a:p>
          <a:p>
            <a:pPr marL="0" indent="0">
              <a:buNone/>
            </a:pPr>
            <a:r>
              <a:rPr lang="en-US" sz="1200">
                <a:ea typeface="+mn-lt"/>
                <a:cs typeface="+mn-lt"/>
              </a:rPr>
              <a:t>Availability: The availability in the team is high in terms of all the hardware devices needed as everyone within our company has access to their own devices in terms of the smartphones/tablets.</a:t>
            </a:r>
            <a:endParaRPr lang="en-US" sz="1200"/>
          </a:p>
          <a:p>
            <a:pPr marL="0" indent="0">
              <a:buNone/>
            </a:pPr>
            <a:r>
              <a:rPr lang="en-US" sz="1200">
                <a:ea typeface="+mn-lt"/>
                <a:cs typeface="+mn-lt"/>
              </a:rPr>
              <a:t>Solution: If not available, the team can rent some out for certain periods of time whenever necessary.</a:t>
            </a:r>
            <a:endParaRPr lang="en-US" sz="1200"/>
          </a:p>
          <a:p>
            <a:pPr marL="0" indent="0">
              <a:buNone/>
            </a:pPr>
            <a:endParaRPr lang="en-US" sz="1200">
              <a:ea typeface="+mn-lt"/>
              <a:cs typeface="+mn-lt"/>
            </a:endParaRPr>
          </a:p>
          <a:p>
            <a:pPr marL="0" indent="0">
              <a:buNone/>
            </a:pPr>
            <a:r>
              <a:rPr lang="en-US" sz="1200" b="1">
                <a:ea typeface="+mn-lt"/>
                <a:cs typeface="+mn-lt"/>
              </a:rPr>
              <a:t>3. </a:t>
            </a:r>
            <a:r>
              <a:rPr lang="en-US" sz="1200">
                <a:ea typeface="+mn-lt"/>
                <a:cs typeface="+mn-lt"/>
              </a:rPr>
              <a:t> </a:t>
            </a:r>
            <a:r>
              <a:rPr lang="en-US" sz="1200" b="1">
                <a:ea typeface="+mn-lt"/>
                <a:cs typeface="+mn-lt"/>
              </a:rPr>
              <a:t>Internet Connection:</a:t>
            </a:r>
            <a:r>
              <a:rPr lang="en-US" sz="1200">
                <a:ea typeface="+mn-lt"/>
                <a:cs typeface="+mn-lt"/>
              </a:rPr>
              <a:t> In order to deploy the application and access online resources and repositories, a steady internet connection is required.</a:t>
            </a:r>
            <a:endParaRPr lang="en-US" sz="1200"/>
          </a:p>
          <a:p>
            <a:pPr marL="0" indent="0">
              <a:buNone/>
            </a:pPr>
            <a:r>
              <a:rPr lang="en-US" sz="1200">
                <a:ea typeface="+mn-lt"/>
                <a:cs typeface="+mn-lt"/>
              </a:rPr>
              <a:t>Availability: Internet Connection availability is very high as this is available in the respective households. The only time that the availability is low is when there are outages or long periods of loadshedding.</a:t>
            </a:r>
            <a:endParaRPr lang="en-US" sz="1200"/>
          </a:p>
          <a:p>
            <a:pPr marL="0" indent="0">
              <a:buNone/>
            </a:pPr>
            <a:r>
              <a:rPr lang="en-US" sz="1200">
                <a:ea typeface="+mn-lt"/>
                <a:cs typeface="+mn-lt"/>
              </a:rPr>
              <a:t>Solution: If not available, you can have group meetings or get togethers at internet cafes or try mobile data plans to work around this.</a:t>
            </a:r>
            <a:endParaRPr lang="en-US" sz="1200"/>
          </a:p>
          <a:p>
            <a:pPr marL="0" indent="0">
              <a:buNone/>
            </a:pPr>
            <a:endParaRPr lang="en-US"/>
          </a:p>
          <a:p>
            <a:pPr marL="269875" indent="-269875">
              <a:buAutoNum type="arabicPeriod"/>
            </a:pPr>
            <a:endParaRPr lang="en-US"/>
          </a:p>
          <a:p>
            <a:pPr marL="269875" indent="-269875">
              <a:buAutoNum type="arabicPeriod"/>
            </a:pPr>
            <a:endParaRPr lang="en-US"/>
          </a:p>
          <a:p>
            <a:pPr marL="269875" indent="-269875">
              <a:buAutoNum type="arabicPeriod"/>
            </a:pPr>
            <a:endParaRPr lang="en-US"/>
          </a:p>
        </p:txBody>
      </p:sp>
    </p:spTree>
    <p:extLst>
      <p:ext uri="{BB962C8B-B14F-4D97-AF65-F5344CB8AC3E}">
        <p14:creationId xmlns:p14="http://schemas.microsoft.com/office/powerpoint/2010/main" val="100455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E3043-ADE5-5B53-A6A5-7D467C2C5F76}"/>
              </a:ext>
            </a:extLst>
          </p:cNvPr>
          <p:cNvSpPr>
            <a:spLocks noGrp="1"/>
          </p:cNvSpPr>
          <p:nvPr>
            <p:ph idx="1"/>
          </p:nvPr>
        </p:nvSpPr>
        <p:spPr>
          <a:xfrm>
            <a:off x="148885" y="209171"/>
            <a:ext cx="12031719" cy="6504155"/>
          </a:xfrm>
        </p:spPr>
        <p:txBody>
          <a:bodyPr vert="horz" lIns="91440" tIns="45720" rIns="91440" bIns="45720" rtlCol="0" anchor="t">
            <a:noAutofit/>
          </a:bodyPr>
          <a:lstStyle/>
          <a:p>
            <a:pPr marL="0" indent="0">
              <a:buNone/>
            </a:pPr>
            <a:r>
              <a:rPr lang="en-US" sz="2000" b="1" dirty="0">
                <a:solidFill>
                  <a:schemeClr val="accent1">
                    <a:lumMod val="60000"/>
                    <a:lumOff val="40000"/>
                  </a:schemeClr>
                </a:solidFill>
                <a:ea typeface="+mn-lt"/>
                <a:cs typeface="+mn-lt"/>
              </a:rPr>
              <a:t>Software Resources</a:t>
            </a:r>
            <a:endParaRPr lang="en-US" sz="2000" b="1" dirty="0">
              <a:solidFill>
                <a:schemeClr val="accent1">
                  <a:lumMod val="60000"/>
                  <a:lumOff val="40000"/>
                </a:schemeClr>
              </a:solidFill>
            </a:endParaRPr>
          </a:p>
          <a:p>
            <a:pPr marL="228600" indent="-228600">
              <a:buAutoNum type="arabicPeriod"/>
            </a:pPr>
            <a:r>
              <a:rPr lang="en-US" sz="1200" b="1" dirty="0">
                <a:ea typeface="+mn-lt"/>
                <a:cs typeface="+mn-lt"/>
              </a:rPr>
              <a:t>Database Management Systems (DBMS): </a:t>
            </a:r>
            <a:r>
              <a:rPr lang="en-US" sz="1200" dirty="0">
                <a:ea typeface="+mn-lt"/>
                <a:cs typeface="+mn-lt"/>
              </a:rPr>
              <a:t>We'll utilize MySQL, SQLite, or </a:t>
            </a:r>
            <a:r>
              <a:rPr lang="en-US" sz="1200" dirty="0" err="1">
                <a:ea typeface="+mn-lt"/>
                <a:cs typeface="+mn-lt"/>
              </a:rPr>
              <a:t>FireBase</a:t>
            </a:r>
            <a:r>
              <a:rPr lang="en-US" sz="1200" dirty="0">
                <a:ea typeface="+mn-lt"/>
                <a:cs typeface="+mn-lt"/>
              </a:rPr>
              <a:t> to store and manage data.</a:t>
            </a:r>
            <a:endParaRPr lang="en-US" sz="1200" dirty="0"/>
          </a:p>
          <a:p>
            <a:pPr marL="0" indent="0">
              <a:buNone/>
            </a:pPr>
            <a:r>
              <a:rPr lang="en-US" sz="1200" dirty="0">
                <a:ea typeface="+mn-lt"/>
                <a:cs typeface="+mn-lt"/>
              </a:rPr>
              <a:t>Availability of a DBMS that satisfies the data needs of the application.</a:t>
            </a:r>
            <a:endParaRPr lang="en-US" sz="1200" dirty="0"/>
          </a:p>
          <a:p>
            <a:pPr marL="0" indent="0">
              <a:buNone/>
            </a:pPr>
            <a:r>
              <a:rPr lang="en-US" sz="1200" dirty="0">
                <a:ea typeface="+mn-lt"/>
                <a:cs typeface="+mn-lt"/>
              </a:rPr>
              <a:t>Solution: If not available, the team can then just install a DBMS on our devices.</a:t>
            </a:r>
            <a:endParaRPr lang="en-US" sz="1200" dirty="0"/>
          </a:p>
          <a:p>
            <a:pPr marL="269875" indent="-269875">
              <a:buAutoNum type="arabicPeriod"/>
            </a:pPr>
            <a:endParaRPr lang="en-US" sz="1200" dirty="0">
              <a:ea typeface="+mn-lt"/>
              <a:cs typeface="+mn-lt"/>
            </a:endParaRPr>
          </a:p>
          <a:p>
            <a:pPr marL="0" indent="0">
              <a:buNone/>
            </a:pPr>
            <a:r>
              <a:rPr lang="en-US" sz="1200" b="1" dirty="0">
                <a:ea typeface="+mn-lt"/>
                <a:cs typeface="+mn-lt"/>
              </a:rPr>
              <a:t>2.  Version Control Systems (VCS): </a:t>
            </a:r>
            <a:r>
              <a:rPr lang="en-US" sz="1200" dirty="0">
                <a:ea typeface="+mn-lt"/>
                <a:cs typeface="+mn-lt"/>
              </a:rPr>
              <a:t>To manage code changes and work together with all of the group's junior developers.</a:t>
            </a:r>
            <a:endParaRPr lang="en-US" sz="1200" dirty="0"/>
          </a:p>
          <a:p>
            <a:pPr marL="0" indent="0">
              <a:buNone/>
            </a:pPr>
            <a:r>
              <a:rPr lang="en-US" sz="1200" dirty="0">
                <a:ea typeface="+mn-lt"/>
                <a:cs typeface="+mn-lt"/>
              </a:rPr>
              <a:t>Availability: Access to tools like Git are crucial.</a:t>
            </a:r>
            <a:endParaRPr lang="en-US" sz="1200" dirty="0"/>
          </a:p>
          <a:p>
            <a:pPr marL="0" indent="0">
              <a:buNone/>
            </a:pPr>
            <a:r>
              <a:rPr lang="en-US" sz="1200" dirty="0">
                <a:ea typeface="+mn-lt"/>
                <a:cs typeface="+mn-lt"/>
              </a:rPr>
              <a:t>Solution: If not available, the team would make use of an online platform such as GitHub which we are familiar with.</a:t>
            </a:r>
            <a:endParaRPr lang="en-US" sz="1200" dirty="0"/>
          </a:p>
          <a:p>
            <a:pPr marL="269875" indent="-269875">
              <a:buAutoNum type="arabicPeriod"/>
            </a:pPr>
            <a:endParaRPr lang="en-US" sz="1200" dirty="0"/>
          </a:p>
          <a:p>
            <a:pPr marL="0" indent="0">
              <a:buNone/>
            </a:pPr>
            <a:r>
              <a:rPr lang="en-US" sz="1200" b="1" dirty="0">
                <a:ea typeface="+mn-lt"/>
                <a:cs typeface="+mn-lt"/>
              </a:rPr>
              <a:t>3.   Tools for Development: </a:t>
            </a:r>
            <a:r>
              <a:rPr lang="en-US" sz="1200" dirty="0">
                <a:ea typeface="+mn-lt"/>
                <a:cs typeface="+mn-lt"/>
              </a:rPr>
              <a:t>These comprise Integrated Development Environments (IDEs) such as Visual Studio for C#, Android Studio for Java and Kotlin.</a:t>
            </a:r>
            <a:endParaRPr lang="en-US" sz="1200" dirty="0"/>
          </a:p>
          <a:p>
            <a:pPr marL="0" indent="0">
              <a:buNone/>
            </a:pPr>
            <a:r>
              <a:rPr lang="en-US" sz="1200" dirty="0">
                <a:ea typeface="+mn-lt"/>
                <a:cs typeface="+mn-lt"/>
              </a:rPr>
              <a:t>Availability: It is very accessible to us as the school provides us with these resources on our school website which leads to a very high availability.</a:t>
            </a:r>
            <a:endParaRPr lang="en-US" sz="1200" dirty="0"/>
          </a:p>
          <a:p>
            <a:pPr marL="0" indent="0">
              <a:buNone/>
            </a:pPr>
            <a:r>
              <a:rPr lang="en-US" sz="1200" dirty="0">
                <a:ea typeface="+mn-lt"/>
                <a:cs typeface="+mn-lt"/>
              </a:rPr>
              <a:t>Solution: If not available, the team can just download them off the school’s website where it is available for free.</a:t>
            </a:r>
            <a:endParaRPr lang="en-US" sz="1200" dirty="0"/>
          </a:p>
          <a:p>
            <a:pPr marL="0" indent="0">
              <a:buNone/>
            </a:pPr>
            <a:endParaRPr lang="en-US" sz="1200" dirty="0">
              <a:ea typeface="+mn-lt"/>
              <a:cs typeface="+mn-lt"/>
            </a:endParaRPr>
          </a:p>
          <a:p>
            <a:pPr marL="0" indent="0">
              <a:buNone/>
            </a:pPr>
            <a:r>
              <a:rPr lang="en-US" sz="1200" b="1" dirty="0">
                <a:ea typeface="+mn-lt"/>
                <a:cs typeface="+mn-lt"/>
              </a:rPr>
              <a:t>4.   Regarding automated testing and quality control.</a:t>
            </a:r>
            <a:endParaRPr lang="en-US" sz="1200" b="1" dirty="0"/>
          </a:p>
          <a:p>
            <a:pPr marL="0" indent="0">
              <a:buNone/>
            </a:pPr>
            <a:r>
              <a:rPr lang="en-US" sz="1200" dirty="0">
                <a:ea typeface="+mn-lt"/>
                <a:cs typeface="+mn-lt"/>
              </a:rPr>
              <a:t>Availability: Tools like JUnit for Kotlin and Java and </a:t>
            </a:r>
            <a:r>
              <a:rPr lang="en-US" sz="1200" dirty="0" err="1">
                <a:ea typeface="+mn-lt"/>
                <a:cs typeface="+mn-lt"/>
              </a:rPr>
              <a:t>NUnit</a:t>
            </a:r>
            <a:r>
              <a:rPr lang="en-US" sz="1200" dirty="0">
                <a:ea typeface="+mn-lt"/>
                <a:cs typeface="+mn-lt"/>
              </a:rPr>
              <a:t> for C#.</a:t>
            </a:r>
            <a:endParaRPr lang="en-US" sz="1200" dirty="0"/>
          </a:p>
          <a:p>
            <a:pPr marL="0" indent="0">
              <a:buNone/>
            </a:pPr>
            <a:r>
              <a:rPr lang="en-US" sz="1200" dirty="0">
                <a:ea typeface="+mn-lt"/>
                <a:cs typeface="+mn-lt"/>
              </a:rPr>
              <a:t>Solution: If not available, the team can make use of online platforms that perform testing frameworks.</a:t>
            </a:r>
            <a:endParaRPr lang="en-US" sz="1200" dirty="0">
              <a:solidFill>
                <a:srgbClr val="FFFFFF"/>
              </a:solidFill>
            </a:endParaRPr>
          </a:p>
          <a:p>
            <a:pPr marL="0" indent="0">
              <a:buNone/>
            </a:pPr>
            <a:endParaRPr lang="en-US" sz="900" b="1" dirty="0"/>
          </a:p>
          <a:p>
            <a:pPr marL="269875" indent="-269875">
              <a:buAutoNum type="arabicPeriod"/>
            </a:pPr>
            <a:endParaRPr lang="en-US" dirty="0"/>
          </a:p>
          <a:p>
            <a:pPr marL="269875" indent="-269875">
              <a:buAutoNum type="arabicPeriod"/>
            </a:pPr>
            <a:endParaRPr lang="en-US" dirty="0"/>
          </a:p>
          <a:p>
            <a:pPr marL="269875" indent="-269875">
              <a:buAutoNum type="arabicPeriod"/>
            </a:pPr>
            <a:endParaRPr lang="en-US" dirty="0"/>
          </a:p>
        </p:txBody>
      </p:sp>
    </p:spTree>
    <p:extLst>
      <p:ext uri="{BB962C8B-B14F-4D97-AF65-F5344CB8AC3E}">
        <p14:creationId xmlns:p14="http://schemas.microsoft.com/office/powerpoint/2010/main" val="4176680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77F481-9B9A-554C-9236-00B1540842FC}"/>
              </a:ext>
            </a:extLst>
          </p:cNvPr>
          <p:cNvSpPr txBox="1"/>
          <p:nvPr/>
        </p:nvSpPr>
        <p:spPr>
          <a:xfrm>
            <a:off x="139594" y="229241"/>
            <a:ext cx="732800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sz="2000" b="1" dirty="0">
                <a:solidFill>
                  <a:schemeClr val="accent1">
                    <a:lumMod val="60000"/>
                    <a:lumOff val="40000"/>
                  </a:schemeClr>
                </a:solidFill>
                <a:ea typeface="+mn-lt"/>
                <a:cs typeface="+mn-lt"/>
              </a:rPr>
              <a:t>Software Resources</a:t>
            </a:r>
            <a:endParaRPr lang="en-US" sz="2000" b="1" dirty="0">
              <a:solidFill>
                <a:schemeClr val="accent1">
                  <a:lumMod val="60000"/>
                  <a:lumOff val="40000"/>
                </a:schemeClr>
              </a:solidFill>
            </a:endParaRPr>
          </a:p>
          <a:p>
            <a:endParaRPr lang="en-US" sz="900" dirty="0">
              <a:cs typeface="Segoe UI"/>
            </a:endParaRPr>
          </a:p>
          <a:p>
            <a:r>
              <a:rPr lang="en-US" sz="1200" b="1" dirty="0">
                <a:cs typeface="Arial"/>
              </a:rPr>
              <a:t>6. System Testing skills and platforms : Visual Studio Unit Testing</a:t>
            </a:r>
            <a:r>
              <a:rPr lang="en-US" sz="1200" dirty="0">
                <a:cs typeface="Arial"/>
              </a:rPr>
              <a:t>​</a:t>
            </a:r>
          </a:p>
          <a:p>
            <a:endParaRPr lang="en-US" sz="1200" dirty="0">
              <a:cs typeface="Arial"/>
            </a:endParaRPr>
          </a:p>
          <a:p>
            <a:endParaRPr lang="en-US" sz="1200" dirty="0">
              <a:cs typeface="Arial"/>
            </a:endParaRPr>
          </a:p>
          <a:p>
            <a:r>
              <a:rPr lang="en-US" sz="1200" b="1" dirty="0">
                <a:cs typeface="Arial"/>
              </a:rPr>
              <a:t>7. Deployment Tools and know-how : Azure DevOps and GitHub</a:t>
            </a:r>
          </a:p>
        </p:txBody>
      </p:sp>
    </p:spTree>
    <p:extLst>
      <p:ext uri="{BB962C8B-B14F-4D97-AF65-F5344CB8AC3E}">
        <p14:creationId xmlns:p14="http://schemas.microsoft.com/office/powerpoint/2010/main" val="177909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5" name="Picture 4" descr="Graph on document with pen">
            <a:extLst>
              <a:ext uri="{FF2B5EF4-FFF2-40B4-BE49-F238E27FC236}">
                <a16:creationId xmlns:a16="http://schemas.microsoft.com/office/drawing/2014/main" id="{26AA693D-4D69-5C66-2E76-3368BC318C0B}"/>
              </a:ext>
            </a:extLst>
          </p:cNvPr>
          <p:cNvPicPr>
            <a:picLocks noChangeAspect="1"/>
          </p:cNvPicPr>
          <p:nvPr/>
        </p:nvPicPr>
        <p:blipFill>
          <a:blip r:embed="rId2">
            <a:alphaModFix/>
          </a:blip>
          <a:srcRect t="986" r="-8" b="14617"/>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28" name="Rectangle 27">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F6A529F-27BC-884F-1279-4321FB02882A}"/>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7500" b="1">
                <a:solidFill>
                  <a:srgbClr val="FFFFFF"/>
                </a:solidFill>
              </a:rPr>
              <a:t>BUDGET</a:t>
            </a:r>
          </a:p>
        </p:txBody>
      </p:sp>
    </p:spTree>
    <p:extLst>
      <p:ext uri="{BB962C8B-B14F-4D97-AF65-F5344CB8AC3E}">
        <p14:creationId xmlns:p14="http://schemas.microsoft.com/office/powerpoint/2010/main" val="64157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One in a crowd">
            <a:extLst>
              <a:ext uri="{FF2B5EF4-FFF2-40B4-BE49-F238E27FC236}">
                <a16:creationId xmlns:a16="http://schemas.microsoft.com/office/drawing/2014/main" id="{F6B7BB12-0FF6-19A0-8252-0406F28B0267}"/>
              </a:ext>
            </a:extLst>
          </p:cNvPr>
          <p:cNvPicPr>
            <a:picLocks noChangeAspect="1"/>
          </p:cNvPicPr>
          <p:nvPr/>
        </p:nvPicPr>
        <p:blipFill>
          <a:blip r:embed="rId2">
            <a:alphaModFix/>
          </a:blip>
          <a:srcRect t="8133" r="-8" b="16865"/>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FE5D3E1D-E29B-4EB1-B0BC-8E518A9D19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68203" cy="4900616"/>
            <a:chOff x="0" y="0"/>
            <a:chExt cx="12268203" cy="4900616"/>
          </a:xfrm>
        </p:grpSpPr>
        <p:sp>
          <p:nvSpPr>
            <p:cNvPr id="24" name="Rectangle 23">
              <a:extLst>
                <a:ext uri="{FF2B5EF4-FFF2-40B4-BE49-F238E27FC236}">
                  <a16:creationId xmlns:a16="http://schemas.microsoft.com/office/drawing/2014/main" id="{4D86DADC-00D0-46CD-8875-8318CDEDC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85333" y="0"/>
              <a:ext cx="4900616" cy="4900616"/>
            </a:xfrm>
            <a:prstGeom prst="rect">
              <a:avLst/>
            </a:prstGeom>
            <a:gradFill flip="none" rotWithShape="1">
              <a:gsLst>
                <a:gs pos="21000">
                  <a:schemeClr val="bg1">
                    <a:alpha val="60000"/>
                  </a:schemeClr>
                </a:gs>
                <a:gs pos="0">
                  <a:schemeClr val="bg1">
                    <a:alpha val="80000"/>
                  </a:schemeClr>
                </a:gs>
                <a:gs pos="6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18E9BB-F3FC-4063-8F10-9765CCC6B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5952" y="0"/>
              <a:ext cx="4900615" cy="4900616"/>
            </a:xfrm>
            <a:prstGeom prst="rect">
              <a:avLst/>
            </a:prstGeom>
            <a:gradFill flip="none" rotWithShape="1">
              <a:gsLst>
                <a:gs pos="21000">
                  <a:schemeClr val="bg1">
                    <a:alpha val="60000"/>
                  </a:schemeClr>
                </a:gs>
                <a:gs pos="0">
                  <a:schemeClr val="bg1">
                    <a:alpha val="80000"/>
                  </a:schemeClr>
                </a:gs>
                <a:gs pos="6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80E9C3C-A83A-468A-B017-C9B761AD62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 y="1"/>
              <a:ext cx="12268200" cy="4867276"/>
              <a:chOff x="3" y="1"/>
              <a:chExt cx="12268200" cy="4867276"/>
            </a:xfrm>
          </p:grpSpPr>
          <p:sp>
            <p:nvSpPr>
              <p:cNvPr id="33" name="Rectangle 32">
                <a:extLst>
                  <a:ext uri="{FF2B5EF4-FFF2-40B4-BE49-F238E27FC236}">
                    <a16:creationId xmlns:a16="http://schemas.microsoft.com/office/drawing/2014/main" id="{7EE96DB7-0857-4CC9-B38F-0B8261FEE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77C2B3D-6B7B-4C1B-B83E-A57076E9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1573EC5E-308D-4279-A5EB-49D2FA3DF66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676525" y="0"/>
              <a:ext cx="9515473" cy="3766109"/>
              <a:chOff x="2676525" y="0"/>
              <a:chExt cx="9515473" cy="3766109"/>
            </a:xfrm>
          </p:grpSpPr>
          <p:sp>
            <p:nvSpPr>
              <p:cNvPr id="31" name="Rectangle 30">
                <a:extLst>
                  <a:ext uri="{FF2B5EF4-FFF2-40B4-BE49-F238E27FC236}">
                    <a16:creationId xmlns:a16="http://schemas.microsoft.com/office/drawing/2014/main" id="{A33E206B-0D28-4259-82F4-0F4636588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DDB511-2E8B-4DC9-8AC7-2C207E308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B968D79-E8A3-4370-8003-80BDA05B488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9515473" cy="3766109"/>
              <a:chOff x="0" y="0"/>
              <a:chExt cx="9515473" cy="3766109"/>
            </a:xfrm>
          </p:grpSpPr>
          <p:sp>
            <p:nvSpPr>
              <p:cNvPr id="29" name="Rectangle 28">
                <a:extLst>
                  <a:ext uri="{FF2B5EF4-FFF2-40B4-BE49-F238E27FC236}">
                    <a16:creationId xmlns:a16="http://schemas.microsoft.com/office/drawing/2014/main" id="{86EB6CF5-5B7E-4543-B6B4-CC293DA74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84D4D6-D711-4555-AEFE-76A2280B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F7BACCD4-5D55-B947-85C9-9A676103E235}"/>
              </a:ext>
            </a:extLst>
          </p:cNvPr>
          <p:cNvSpPr>
            <a:spLocks noGrp="1"/>
          </p:cNvSpPr>
          <p:nvPr>
            <p:ph type="title"/>
          </p:nvPr>
        </p:nvSpPr>
        <p:spPr>
          <a:xfrm>
            <a:off x="1617686" y="549275"/>
            <a:ext cx="8945762" cy="1210396"/>
          </a:xfrm>
        </p:spPr>
        <p:txBody>
          <a:bodyPr vert="horz" lIns="91440" tIns="45720" rIns="91440" bIns="45720" rtlCol="0" anchor="ctr">
            <a:normAutofit/>
          </a:bodyPr>
          <a:lstStyle/>
          <a:p>
            <a:pPr algn="ctr"/>
            <a:r>
              <a:rPr lang="en-US" b="1">
                <a:solidFill>
                  <a:srgbClr val="FFFFFF"/>
                </a:solidFill>
              </a:rPr>
              <a:t>GROUP MEMBERS</a:t>
            </a:r>
          </a:p>
        </p:txBody>
      </p:sp>
      <p:pic>
        <p:nvPicPr>
          <p:cNvPr id="4" name="Picture 3" descr="A person sitting in the trunk of a car&#10;&#10;Description automatically generated">
            <a:extLst>
              <a:ext uri="{FF2B5EF4-FFF2-40B4-BE49-F238E27FC236}">
                <a16:creationId xmlns:a16="http://schemas.microsoft.com/office/drawing/2014/main" id="{AD9E182A-85A6-D591-0C76-83A246E6C86E}"/>
              </a:ext>
            </a:extLst>
          </p:cNvPr>
          <p:cNvPicPr>
            <a:picLocks noChangeAspect="1"/>
          </p:cNvPicPr>
          <p:nvPr/>
        </p:nvPicPr>
        <p:blipFill>
          <a:blip r:embed="rId3"/>
          <a:srcRect l="10411" t="8870" r="-274" b="-547"/>
          <a:stretch/>
        </p:blipFill>
        <p:spPr>
          <a:xfrm>
            <a:off x="671006" y="2187479"/>
            <a:ext cx="2529066" cy="2742102"/>
          </a:xfrm>
          <a:prstGeom prst="rect">
            <a:avLst/>
          </a:prstGeom>
        </p:spPr>
      </p:pic>
      <p:pic>
        <p:nvPicPr>
          <p:cNvPr id="6" name="Picture 5" descr="A person with a beard and mustache&#10;&#10;Description automatically generated">
            <a:extLst>
              <a:ext uri="{FF2B5EF4-FFF2-40B4-BE49-F238E27FC236}">
                <a16:creationId xmlns:a16="http://schemas.microsoft.com/office/drawing/2014/main" id="{68BAA561-7F5A-AEBB-5E8A-C4EE703781C9}"/>
              </a:ext>
            </a:extLst>
          </p:cNvPr>
          <p:cNvPicPr>
            <a:picLocks noChangeAspect="1"/>
          </p:cNvPicPr>
          <p:nvPr/>
        </p:nvPicPr>
        <p:blipFill>
          <a:blip r:embed="rId4"/>
          <a:srcRect l="-2788" t="8463" r="348" b="-323"/>
          <a:stretch/>
        </p:blipFill>
        <p:spPr>
          <a:xfrm>
            <a:off x="3875618" y="2159879"/>
            <a:ext cx="2262518" cy="2712218"/>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99B471F1-C59B-322B-EB8D-B7F73E748E1C}"/>
              </a:ext>
            </a:extLst>
          </p:cNvPr>
          <p:cNvPicPr>
            <a:picLocks noChangeAspect="1"/>
          </p:cNvPicPr>
          <p:nvPr/>
        </p:nvPicPr>
        <p:blipFill>
          <a:blip r:embed="rId5"/>
          <a:srcRect l="-1379" t="8786" r="-1034" b="-907"/>
          <a:stretch/>
        </p:blipFill>
        <p:spPr>
          <a:xfrm>
            <a:off x="6963880" y="2186156"/>
            <a:ext cx="2281963" cy="2731516"/>
          </a:xfrm>
          <a:prstGeom prst="rect">
            <a:avLst/>
          </a:prstGeom>
        </p:spPr>
      </p:pic>
      <p:pic>
        <p:nvPicPr>
          <p:cNvPr id="8" name="Picture 7" descr="A person with long curly hair and a red necklace&#10;&#10;Description automatically generated">
            <a:extLst>
              <a:ext uri="{FF2B5EF4-FFF2-40B4-BE49-F238E27FC236}">
                <a16:creationId xmlns:a16="http://schemas.microsoft.com/office/drawing/2014/main" id="{0B7B47D0-33C5-94B1-1FBA-DFDDF852BF47}"/>
              </a:ext>
            </a:extLst>
          </p:cNvPr>
          <p:cNvPicPr>
            <a:picLocks noChangeAspect="1"/>
          </p:cNvPicPr>
          <p:nvPr/>
        </p:nvPicPr>
        <p:blipFill>
          <a:blip r:embed="rId6"/>
          <a:srcRect l="-5534" t="10748" r="395" b="9811"/>
          <a:stretch/>
        </p:blipFill>
        <p:spPr>
          <a:xfrm>
            <a:off x="9695101" y="2144953"/>
            <a:ext cx="2045780" cy="2761304"/>
          </a:xfrm>
          <a:prstGeom prst="rect">
            <a:avLst/>
          </a:prstGeom>
        </p:spPr>
      </p:pic>
      <p:sp>
        <p:nvSpPr>
          <p:cNvPr id="20" name="TextBox 19">
            <a:extLst>
              <a:ext uri="{FF2B5EF4-FFF2-40B4-BE49-F238E27FC236}">
                <a16:creationId xmlns:a16="http://schemas.microsoft.com/office/drawing/2014/main" id="{B1AF329E-C004-B4CA-AF36-1ABC38C82C2F}"/>
              </a:ext>
            </a:extLst>
          </p:cNvPr>
          <p:cNvSpPr txBox="1"/>
          <p:nvPr/>
        </p:nvSpPr>
        <p:spPr>
          <a:xfrm>
            <a:off x="969817" y="5172363"/>
            <a:ext cx="224751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Reatlegile</a:t>
            </a:r>
            <a:r>
              <a:rPr lang="en-US" b="1" dirty="0"/>
              <a:t> Sibanda</a:t>
            </a:r>
          </a:p>
          <a:p>
            <a:r>
              <a:rPr lang="en-US" sz="1200" dirty="0"/>
              <a:t>Project Manager </a:t>
            </a:r>
          </a:p>
          <a:p>
            <a:r>
              <a:rPr lang="en-US" sz="1200" dirty="0"/>
              <a:t>&amp;</a:t>
            </a:r>
          </a:p>
          <a:p>
            <a:r>
              <a:rPr lang="en-US" sz="1200" dirty="0"/>
              <a:t>Team Leader</a:t>
            </a:r>
          </a:p>
        </p:txBody>
      </p:sp>
      <p:sp>
        <p:nvSpPr>
          <p:cNvPr id="22" name="TextBox 21">
            <a:extLst>
              <a:ext uri="{FF2B5EF4-FFF2-40B4-BE49-F238E27FC236}">
                <a16:creationId xmlns:a16="http://schemas.microsoft.com/office/drawing/2014/main" id="{8657A5DC-35DB-AFC7-7D97-54239B4953F4}"/>
              </a:ext>
            </a:extLst>
          </p:cNvPr>
          <p:cNvSpPr txBox="1"/>
          <p:nvPr/>
        </p:nvSpPr>
        <p:spPr>
          <a:xfrm>
            <a:off x="4247029" y="5221941"/>
            <a:ext cx="16584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Jordan Leafe</a:t>
            </a:r>
          </a:p>
          <a:p>
            <a:r>
              <a:rPr lang="en-US" sz="1200" dirty="0"/>
              <a:t>Software Developer Lead</a:t>
            </a:r>
          </a:p>
        </p:txBody>
      </p:sp>
      <p:sp>
        <p:nvSpPr>
          <p:cNvPr id="35" name="TextBox 34">
            <a:extLst>
              <a:ext uri="{FF2B5EF4-FFF2-40B4-BE49-F238E27FC236}">
                <a16:creationId xmlns:a16="http://schemas.microsoft.com/office/drawing/2014/main" id="{26DDAA7D-2537-1A16-A766-C136A7B821B4}"/>
              </a:ext>
            </a:extLst>
          </p:cNvPr>
          <p:cNvSpPr txBox="1"/>
          <p:nvPr/>
        </p:nvSpPr>
        <p:spPr>
          <a:xfrm>
            <a:off x="7216587" y="5199529"/>
            <a:ext cx="196102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Mokwena </a:t>
            </a:r>
            <a:r>
              <a:rPr lang="en-US" b="1" err="1"/>
              <a:t>Menyatso</a:t>
            </a:r>
            <a:endParaRPr lang="en-US" b="1"/>
          </a:p>
          <a:p>
            <a:r>
              <a:rPr lang="en-US" sz="1200" dirty="0"/>
              <a:t>App and Web Coordinate</a:t>
            </a:r>
          </a:p>
        </p:txBody>
      </p:sp>
      <p:sp>
        <p:nvSpPr>
          <p:cNvPr id="36" name="TextBox 35">
            <a:extLst>
              <a:ext uri="{FF2B5EF4-FFF2-40B4-BE49-F238E27FC236}">
                <a16:creationId xmlns:a16="http://schemas.microsoft.com/office/drawing/2014/main" id="{6A04BE73-F899-E9B7-1147-D2E684BF9F2E}"/>
              </a:ext>
            </a:extLst>
          </p:cNvPr>
          <p:cNvSpPr txBox="1"/>
          <p:nvPr/>
        </p:nvSpPr>
        <p:spPr>
          <a:xfrm>
            <a:off x="9950823" y="5244352"/>
            <a:ext cx="17032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Andile </a:t>
            </a:r>
            <a:r>
              <a:rPr lang="en-US" b="1" err="1"/>
              <a:t>Motshweni</a:t>
            </a:r>
            <a:endParaRPr lang="en-US" b="1"/>
          </a:p>
          <a:p>
            <a:r>
              <a:rPr lang="en-US" sz="1200" dirty="0"/>
              <a:t>Business Analyst</a:t>
            </a:r>
          </a:p>
        </p:txBody>
      </p:sp>
    </p:spTree>
    <p:extLst>
      <p:ext uri="{BB962C8B-B14F-4D97-AF65-F5344CB8AC3E}">
        <p14:creationId xmlns:p14="http://schemas.microsoft.com/office/powerpoint/2010/main" val="231058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 name="Rectangle 7">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 name="Group 10">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 name="Rectangle 15">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 name="Group 11">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 name="Rectangle 13">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2" name="Content Placeholder 21">
            <a:extLst>
              <a:ext uri="{FF2B5EF4-FFF2-40B4-BE49-F238E27FC236}">
                <a16:creationId xmlns:a16="http://schemas.microsoft.com/office/drawing/2014/main" id="{0A0B5019-3C07-2306-5622-F4286B11962A}"/>
              </a:ext>
            </a:extLst>
          </p:cNvPr>
          <p:cNvPicPr>
            <a:picLocks noGrp="1" noChangeAspect="1"/>
          </p:cNvPicPr>
          <p:nvPr>
            <p:ph idx="1"/>
          </p:nvPr>
        </p:nvPicPr>
        <p:blipFill>
          <a:blip r:embed="rId2"/>
          <a:stretch>
            <a:fillRect/>
          </a:stretch>
        </p:blipFill>
        <p:spPr>
          <a:xfrm>
            <a:off x="3137616" y="1376194"/>
            <a:ext cx="5921298" cy="4114800"/>
          </a:xfrm>
        </p:spPr>
      </p:pic>
    </p:spTree>
    <p:extLst>
      <p:ext uri="{BB962C8B-B14F-4D97-AF65-F5344CB8AC3E}">
        <p14:creationId xmlns:p14="http://schemas.microsoft.com/office/powerpoint/2010/main" val="2067248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7" name="Content Placeholder 6" descr="A table with numbers and letters&#10;&#10;Description automatically generated">
            <a:extLst>
              <a:ext uri="{FF2B5EF4-FFF2-40B4-BE49-F238E27FC236}">
                <a16:creationId xmlns:a16="http://schemas.microsoft.com/office/drawing/2014/main" id="{16CA928F-EA67-51DC-5370-85C649B6AACB}"/>
              </a:ext>
            </a:extLst>
          </p:cNvPr>
          <p:cNvPicPr>
            <a:picLocks noGrp="1" noChangeAspect="1"/>
          </p:cNvPicPr>
          <p:nvPr>
            <p:ph idx="1"/>
          </p:nvPr>
        </p:nvPicPr>
        <p:blipFill>
          <a:blip r:embed="rId2"/>
          <a:stretch>
            <a:fillRect/>
          </a:stretch>
        </p:blipFill>
        <p:spPr>
          <a:xfrm>
            <a:off x="3135522" y="1369685"/>
            <a:ext cx="5921298" cy="4114800"/>
          </a:xfrm>
        </p:spPr>
      </p:pic>
    </p:spTree>
    <p:extLst>
      <p:ext uri="{BB962C8B-B14F-4D97-AF65-F5344CB8AC3E}">
        <p14:creationId xmlns:p14="http://schemas.microsoft.com/office/powerpoint/2010/main" val="342636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3429E-BA47-EAFC-314F-BCEAD57CB356}"/>
              </a:ext>
            </a:extLst>
          </p:cNvPr>
          <p:cNvPicPr>
            <a:picLocks noChangeAspect="1"/>
          </p:cNvPicPr>
          <p:nvPr/>
        </p:nvPicPr>
        <p:blipFill>
          <a:blip r:embed="rId2"/>
          <a:stretch>
            <a:fillRect/>
          </a:stretch>
        </p:blipFill>
        <p:spPr>
          <a:xfrm>
            <a:off x="3135351" y="1371600"/>
            <a:ext cx="5921298" cy="4114800"/>
          </a:xfrm>
          <a:prstGeom prst="rect">
            <a:avLst/>
          </a:prstGeom>
        </p:spPr>
      </p:pic>
    </p:spTree>
    <p:extLst>
      <p:ext uri="{BB962C8B-B14F-4D97-AF65-F5344CB8AC3E}">
        <p14:creationId xmlns:p14="http://schemas.microsoft.com/office/powerpoint/2010/main" val="143345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a:extLst>
              <a:ext uri="{FF2B5EF4-FFF2-40B4-BE49-F238E27FC236}">
                <a16:creationId xmlns:a16="http://schemas.microsoft.com/office/drawing/2014/main" id="{32CB0617-88D5-71A9-2BCD-DD8C81132F6A}"/>
              </a:ext>
            </a:extLst>
          </p:cNvPr>
          <p:cNvPicPr>
            <a:picLocks noChangeAspect="1"/>
          </p:cNvPicPr>
          <p:nvPr/>
        </p:nvPicPr>
        <p:blipFill>
          <a:blip r:embed="rId2"/>
          <a:stretch>
            <a:fillRect/>
          </a:stretch>
        </p:blipFill>
        <p:spPr>
          <a:xfrm>
            <a:off x="3135351" y="1371600"/>
            <a:ext cx="5921298" cy="4114800"/>
          </a:xfrm>
          <a:prstGeom prst="rect">
            <a:avLst/>
          </a:prstGeom>
        </p:spPr>
      </p:pic>
    </p:spTree>
    <p:extLst>
      <p:ext uri="{BB962C8B-B14F-4D97-AF65-F5344CB8AC3E}">
        <p14:creationId xmlns:p14="http://schemas.microsoft.com/office/powerpoint/2010/main" val="232445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30550-7357-45AA-20FD-064D17EB9D89}"/>
              </a:ext>
            </a:extLst>
          </p:cNvPr>
          <p:cNvPicPr>
            <a:picLocks noChangeAspect="1"/>
          </p:cNvPicPr>
          <p:nvPr/>
        </p:nvPicPr>
        <p:blipFill>
          <a:blip r:embed="rId2"/>
          <a:stretch>
            <a:fillRect/>
          </a:stretch>
        </p:blipFill>
        <p:spPr>
          <a:xfrm>
            <a:off x="3135351" y="1371600"/>
            <a:ext cx="5921298" cy="4114800"/>
          </a:xfrm>
          <a:prstGeom prst="rect">
            <a:avLst/>
          </a:prstGeom>
        </p:spPr>
      </p:pic>
    </p:spTree>
    <p:extLst>
      <p:ext uri="{BB962C8B-B14F-4D97-AF65-F5344CB8AC3E}">
        <p14:creationId xmlns:p14="http://schemas.microsoft.com/office/powerpoint/2010/main" val="3357482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Three small houses as game pieces">
            <a:extLst>
              <a:ext uri="{FF2B5EF4-FFF2-40B4-BE49-F238E27FC236}">
                <a16:creationId xmlns:a16="http://schemas.microsoft.com/office/drawing/2014/main" id="{913C0209-B4D9-1900-B05B-571B0F25C756}"/>
              </a:ext>
            </a:extLst>
          </p:cNvPr>
          <p:cNvPicPr>
            <a:picLocks noChangeAspect="1"/>
          </p:cNvPicPr>
          <p:nvPr/>
        </p:nvPicPr>
        <p:blipFill>
          <a:blip r:embed="rId2">
            <a:alphaModFix/>
          </a:blip>
          <a:srcRect t="4678" r="-8" b="584"/>
          <a:stretch/>
        </p:blipFill>
        <p:spPr>
          <a:xfrm>
            <a:off x="-688" y="10"/>
            <a:ext cx="12192687" cy="6857990"/>
          </a:xfrm>
          <a:prstGeom prst="rect">
            <a:avLst/>
          </a:prstGeom>
        </p:spPr>
      </p:pic>
      <p:grpSp>
        <p:nvGrpSpPr>
          <p:cNvPr id="23" name="Group 22">
            <a:extLst>
              <a:ext uri="{FF2B5EF4-FFF2-40B4-BE49-F238E27FC236}">
                <a16:creationId xmlns:a16="http://schemas.microsoft.com/office/drawing/2014/main" id="{67E5A0E9-CDDE-4DCA-AF08-51C5F527B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87081" y="2383098"/>
            <a:ext cx="8504912" cy="4474902"/>
            <a:chOff x="3687081" y="2383098"/>
            <a:chExt cx="8504912" cy="4474902"/>
          </a:xfrm>
        </p:grpSpPr>
        <p:sp>
          <p:nvSpPr>
            <p:cNvPr id="24" name="Rectangle 23">
              <a:extLst>
                <a:ext uri="{FF2B5EF4-FFF2-40B4-BE49-F238E27FC236}">
                  <a16:creationId xmlns:a16="http://schemas.microsoft.com/office/drawing/2014/main" id="{B17E316D-4428-4D57-B317-89C0188D12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7767537" y="3267075"/>
              <a:ext cx="4424455" cy="3590912"/>
            </a:xfrm>
            <a:prstGeom prst="rect">
              <a:avLst/>
            </a:prstGeom>
            <a:gradFill flip="none" rotWithShape="1">
              <a:gsLst>
                <a:gs pos="2154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41D91D-DB18-49B2-8491-D9B58D9BEE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6857996" y="2528899"/>
              <a:ext cx="5333997" cy="43291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86D39DF-79DC-4886-9AE2-F36527F34A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16388" y="3267076"/>
              <a:ext cx="7181848" cy="3590924"/>
              <a:chOff x="4116388" y="3267076"/>
              <a:chExt cx="7181848" cy="3590924"/>
            </a:xfrm>
          </p:grpSpPr>
          <p:sp>
            <p:nvSpPr>
              <p:cNvPr id="30" name="Rectangle 29">
                <a:extLst>
                  <a:ext uri="{FF2B5EF4-FFF2-40B4-BE49-F238E27FC236}">
                    <a16:creationId xmlns:a16="http://schemas.microsoft.com/office/drawing/2014/main" id="{C5420157-AB03-4BA5-9929-E6B8F5547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7707312" y="3267076"/>
                <a:ext cx="3590924" cy="3590924"/>
              </a:xfrm>
              <a:prstGeom prst="rect">
                <a:avLst/>
              </a:prstGeom>
              <a:gradFill flip="none" rotWithShape="1">
                <a:gsLst>
                  <a:gs pos="30000">
                    <a:schemeClr val="bg1">
                      <a:alpha val="60000"/>
                    </a:schemeClr>
                  </a:gs>
                  <a:gs pos="0">
                    <a:schemeClr val="bg1">
                      <a:alpha val="80000"/>
                    </a:schemeClr>
                  </a:gs>
                  <a:gs pos="65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717704-1441-4185-ABBE-16BF31D64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6388" y="3267076"/>
                <a:ext cx="3590924" cy="3590924"/>
              </a:xfrm>
              <a:prstGeom prst="rect">
                <a:avLst/>
              </a:prstGeom>
              <a:gradFill flip="none" rotWithShape="1">
                <a:gsLst>
                  <a:gs pos="30000">
                    <a:schemeClr val="bg1">
                      <a:alpha val="60000"/>
                    </a:schemeClr>
                  </a:gs>
                  <a:gs pos="0">
                    <a:schemeClr val="bg1">
                      <a:alpha val="80000"/>
                    </a:schemeClr>
                  </a:gs>
                  <a:gs pos="65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D83457A-292A-44C1-885A-14F02D9CA7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87081" y="2383098"/>
              <a:ext cx="8040462" cy="4474902"/>
              <a:chOff x="3687081" y="2383098"/>
              <a:chExt cx="8040462" cy="4474902"/>
            </a:xfrm>
          </p:grpSpPr>
          <p:sp>
            <p:nvSpPr>
              <p:cNvPr id="28" name="Rectangle 27">
                <a:extLst>
                  <a:ext uri="{FF2B5EF4-FFF2-40B4-BE49-F238E27FC236}">
                    <a16:creationId xmlns:a16="http://schemas.microsoft.com/office/drawing/2014/main" id="{F8445E20-1543-4F19-A6B8-589BCA87F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7707312" y="2383098"/>
                <a:ext cx="4020231" cy="4474902"/>
              </a:xfrm>
              <a:prstGeom prst="rect">
                <a:avLst/>
              </a:prstGeom>
              <a:gradFill flip="none" rotWithShape="1">
                <a:gsLst>
                  <a:gs pos="33000">
                    <a:schemeClr val="accent1">
                      <a:alpha val="60000"/>
                    </a:schemeClr>
                  </a:gs>
                  <a:gs pos="0">
                    <a:schemeClr val="accent1"/>
                  </a:gs>
                  <a:gs pos="64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92AC4E9-39D2-47AB-83FA-800F4867B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687081" y="2383098"/>
                <a:ext cx="4020231" cy="4474902"/>
              </a:xfrm>
              <a:prstGeom prst="rect">
                <a:avLst/>
              </a:prstGeom>
              <a:gradFill flip="none" rotWithShape="1">
                <a:gsLst>
                  <a:gs pos="33000">
                    <a:schemeClr val="accent1">
                      <a:alpha val="60000"/>
                    </a:schemeClr>
                  </a:gs>
                  <a:gs pos="0">
                    <a:schemeClr val="accent1"/>
                  </a:gs>
                  <a:gs pos="64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a:extLst>
              <a:ext uri="{FF2B5EF4-FFF2-40B4-BE49-F238E27FC236}">
                <a16:creationId xmlns:a16="http://schemas.microsoft.com/office/drawing/2014/main" id="{197775A9-D29E-4DD8-A104-CCD5D95DD7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26224" cy="6550022"/>
            <a:chOff x="0" y="0"/>
            <a:chExt cx="9126224" cy="6550022"/>
          </a:xfrm>
        </p:grpSpPr>
        <p:sp>
          <p:nvSpPr>
            <p:cNvPr id="34" name="Rectangle 33">
              <a:extLst>
                <a:ext uri="{FF2B5EF4-FFF2-40B4-BE49-F238E27FC236}">
                  <a16:creationId xmlns:a16="http://schemas.microsoft.com/office/drawing/2014/main" id="{D69ACDB2-8064-4F44-BF0A-B10A7F9FDD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flipH="1">
              <a:off x="1118453" y="-1118448"/>
              <a:ext cx="4709883" cy="6946785"/>
            </a:xfrm>
            <a:prstGeom prst="rect">
              <a:avLst/>
            </a:prstGeom>
            <a:gradFill flip="none" rotWithShape="1">
              <a:gsLst>
                <a:gs pos="19000">
                  <a:schemeClr val="bg1">
                    <a:alpha val="60000"/>
                  </a:schemeClr>
                </a:gs>
                <a:gs pos="0">
                  <a:schemeClr val="bg1">
                    <a:alpha val="80000"/>
                  </a:schemeClr>
                </a:gs>
                <a:gs pos="5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1F45B3D-9DBF-4E3B-B455-AFCA211AB2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14999" y="0"/>
              <a:ext cx="7896226" cy="5337178"/>
              <a:chOff x="901291" y="0"/>
              <a:chExt cx="7896226" cy="5337178"/>
            </a:xfrm>
          </p:grpSpPr>
          <p:sp>
            <p:nvSpPr>
              <p:cNvPr id="40" name="Rectangle 39">
                <a:extLst>
                  <a:ext uri="{FF2B5EF4-FFF2-40B4-BE49-F238E27FC236}">
                    <a16:creationId xmlns:a16="http://schemas.microsoft.com/office/drawing/2014/main" id="{EEEAE4C1-92FF-4AC6-B9EB-4B47A4403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1291" y="0"/>
                <a:ext cx="3948113" cy="5337178"/>
              </a:xfrm>
              <a:prstGeom prst="rect">
                <a:avLst/>
              </a:prstGeom>
              <a:gradFill flip="none" rotWithShape="1">
                <a:gsLst>
                  <a:gs pos="2000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Rectangle 40">
                <a:extLst>
                  <a:ext uri="{FF2B5EF4-FFF2-40B4-BE49-F238E27FC236}">
                    <a16:creationId xmlns:a16="http://schemas.microsoft.com/office/drawing/2014/main" id="{E86DF69D-1051-4785-8ECF-1D97B6694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404" y="0"/>
                <a:ext cx="3948113" cy="5337178"/>
              </a:xfrm>
              <a:prstGeom prst="rect">
                <a:avLst/>
              </a:prstGeom>
              <a:gradFill flip="none" rotWithShape="1">
                <a:gsLst>
                  <a:gs pos="2000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6" name="Rectangle 35">
              <a:extLst>
                <a:ext uri="{FF2B5EF4-FFF2-40B4-BE49-F238E27FC236}">
                  <a16:creationId xmlns:a16="http://schemas.microsoft.com/office/drawing/2014/main" id="{DF8F9F7E-0D44-4279-9D75-BA90983D9D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flipH="1">
              <a:off x="1419817" y="-1419815"/>
              <a:ext cx="5978955" cy="8818587"/>
            </a:xfrm>
            <a:prstGeom prst="rect">
              <a:avLst/>
            </a:prstGeom>
            <a:gradFill flip="none" rotWithShape="1">
              <a:gsLst>
                <a:gs pos="0">
                  <a:schemeClr val="accent2"/>
                </a:gs>
                <a:gs pos="5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1B9F6AF-DCF0-4782-82E7-D08646AE7A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9126224" cy="6550022"/>
              <a:chOff x="0" y="0"/>
              <a:chExt cx="9126224" cy="6550022"/>
            </a:xfrm>
          </p:grpSpPr>
          <p:sp>
            <p:nvSpPr>
              <p:cNvPr id="38" name="Rectangle 37">
                <a:extLst>
                  <a:ext uri="{FF2B5EF4-FFF2-40B4-BE49-F238E27FC236}">
                    <a16:creationId xmlns:a16="http://schemas.microsoft.com/office/drawing/2014/main" id="{2F8DE31B-4A50-4D6B-A805-A5D232DC4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563112" cy="6550022"/>
              </a:xfrm>
              <a:prstGeom prst="rect">
                <a:avLst/>
              </a:prstGeom>
              <a:gradFill flip="none" rotWithShape="1">
                <a:gsLst>
                  <a:gs pos="39000">
                    <a:schemeClr val="accent1">
                      <a:alpha val="40000"/>
                    </a:schemeClr>
                  </a:gs>
                  <a:gs pos="0">
                    <a:schemeClr val="accent1"/>
                  </a:gs>
                  <a:gs pos="57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7B5306D-2C87-4F24-AF90-9716A0410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63112" y="0"/>
                <a:ext cx="4563112" cy="6550022"/>
              </a:xfrm>
              <a:prstGeom prst="rect">
                <a:avLst/>
              </a:prstGeom>
              <a:gradFill flip="none" rotWithShape="1">
                <a:gsLst>
                  <a:gs pos="39000">
                    <a:schemeClr val="accent1">
                      <a:alpha val="40000"/>
                    </a:schemeClr>
                  </a:gs>
                  <a:gs pos="0">
                    <a:schemeClr val="accent1"/>
                  </a:gs>
                  <a:gs pos="57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03E4A1B7-4373-E79C-DC90-E6B55697B836}"/>
              </a:ext>
            </a:extLst>
          </p:cNvPr>
          <p:cNvSpPr>
            <a:spLocks noGrp="1"/>
          </p:cNvSpPr>
          <p:nvPr>
            <p:ph type="title"/>
          </p:nvPr>
        </p:nvSpPr>
        <p:spPr>
          <a:xfrm>
            <a:off x="540000" y="539999"/>
            <a:ext cx="6373812" cy="3789113"/>
          </a:xfrm>
        </p:spPr>
        <p:txBody>
          <a:bodyPr vert="horz" lIns="91440" tIns="45720" rIns="91440" bIns="45720" rtlCol="0" anchor="t">
            <a:normAutofit/>
          </a:bodyPr>
          <a:lstStyle/>
          <a:p>
            <a:r>
              <a:rPr lang="en-US" sz="5500" b="1">
                <a:solidFill>
                  <a:srgbClr val="FFFFFF"/>
                </a:solidFill>
              </a:rPr>
              <a:t>LOGICAL ARCHITECTURAL DESIGNS</a:t>
            </a:r>
          </a:p>
        </p:txBody>
      </p:sp>
      <p:sp>
        <p:nvSpPr>
          <p:cNvPr id="4" name="TextBox 3">
            <a:extLst>
              <a:ext uri="{FF2B5EF4-FFF2-40B4-BE49-F238E27FC236}">
                <a16:creationId xmlns:a16="http://schemas.microsoft.com/office/drawing/2014/main" id="{C7087726-7FB2-7ADB-F50A-0F8832014E96}"/>
              </a:ext>
            </a:extLst>
          </p:cNvPr>
          <p:cNvSpPr txBox="1"/>
          <p:nvPr/>
        </p:nvSpPr>
        <p:spPr>
          <a:xfrm>
            <a:off x="2837012" y="2888174"/>
            <a:ext cx="4370294"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Helvetica Neue"/>
              </a:rPr>
              <a:t>Our architectural design provides an over view of the application's functionalities and their interactions. This is</a:t>
            </a:r>
            <a:endParaRPr lang="en-US" sz="1600" b="1" dirty="0"/>
          </a:p>
          <a:p>
            <a:r>
              <a:rPr lang="en-US" sz="1600" b="1" dirty="0">
                <a:latin typeface="Helvetica Neue"/>
              </a:rPr>
              <a:t>followed by detailed descriptions of the specific functions available to both users and administrators. We have</a:t>
            </a:r>
            <a:endParaRPr lang="en-US" sz="1600" b="1" dirty="0"/>
          </a:p>
          <a:p>
            <a:r>
              <a:rPr lang="en-US" sz="1600" b="1" dirty="0">
                <a:latin typeface="Helvetica Neue"/>
              </a:rPr>
              <a:t>included mock GUI representations for both the website and the mobile application to illustrate these</a:t>
            </a:r>
            <a:endParaRPr lang="en-US" sz="1600" b="1" dirty="0"/>
          </a:p>
          <a:p>
            <a:r>
              <a:rPr lang="en-US" sz="1600" b="1" dirty="0">
                <a:latin typeface="Helvetica Neue"/>
              </a:rPr>
              <a:t>interactions. Additionally, the database tables and Entity-Relationship Diagram (ERD) present a detailed layout of</a:t>
            </a:r>
            <a:endParaRPr lang="en-US" sz="1600" b="1" dirty="0"/>
          </a:p>
          <a:p>
            <a:r>
              <a:rPr lang="en-US" sz="1600" b="1" dirty="0">
                <a:latin typeface="Helvetica Neue"/>
              </a:rPr>
              <a:t>the necessary fields and data structures </a:t>
            </a:r>
            <a:r>
              <a:rPr lang="en-US" sz="1600" b="1">
                <a:latin typeface="Helvetica Neue"/>
              </a:rPr>
              <a:t>to support </a:t>
            </a:r>
            <a:r>
              <a:rPr lang="en-US" sz="1600" b="1" dirty="0">
                <a:latin typeface="Helvetica Neue"/>
              </a:rPr>
              <a:t>the application's operations.</a:t>
            </a:r>
            <a:endParaRPr lang="en-US" sz="1600" b="1" dirty="0"/>
          </a:p>
          <a:p>
            <a:pPr algn="l"/>
            <a:endParaRPr lang="en-US" dirty="0"/>
          </a:p>
        </p:txBody>
      </p:sp>
    </p:spTree>
    <p:extLst>
      <p:ext uri="{BB962C8B-B14F-4D97-AF65-F5344CB8AC3E}">
        <p14:creationId xmlns:p14="http://schemas.microsoft.com/office/powerpoint/2010/main" val="158785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7EEB-0B74-5735-A266-929FAD20E3AB}"/>
              </a:ext>
            </a:extLst>
          </p:cNvPr>
          <p:cNvSpPr>
            <a:spLocks noGrp="1"/>
          </p:cNvSpPr>
          <p:nvPr>
            <p:ph type="title"/>
          </p:nvPr>
        </p:nvSpPr>
        <p:spPr/>
        <p:txBody>
          <a:bodyPr/>
          <a:lstStyle/>
          <a:p>
            <a:r>
              <a:rPr lang="en-US" b="1" dirty="0">
                <a:solidFill>
                  <a:schemeClr val="accent1">
                    <a:lumMod val="60000"/>
                    <a:lumOff val="40000"/>
                  </a:schemeClr>
                </a:solidFill>
              </a:rPr>
              <a:t>WEBSITE SOLUTION DOMAIN</a:t>
            </a:r>
          </a:p>
        </p:txBody>
      </p:sp>
      <p:pic>
        <p:nvPicPr>
          <p:cNvPr id="4" name="Content Placeholder 3" descr="A white rectangular object with black text&#10;&#10;Description automatically generated">
            <a:extLst>
              <a:ext uri="{FF2B5EF4-FFF2-40B4-BE49-F238E27FC236}">
                <a16:creationId xmlns:a16="http://schemas.microsoft.com/office/drawing/2014/main" id="{C9EC1762-E67D-6709-5624-B86F6F703BFF}"/>
              </a:ext>
            </a:extLst>
          </p:cNvPr>
          <p:cNvPicPr>
            <a:picLocks noGrp="1" noChangeAspect="1"/>
          </p:cNvPicPr>
          <p:nvPr>
            <p:ph idx="1"/>
          </p:nvPr>
        </p:nvPicPr>
        <p:blipFill>
          <a:blip r:embed="rId2"/>
          <a:srcRect l="6812" t="9809" r="8704" b="5995"/>
          <a:stretch/>
        </p:blipFill>
        <p:spPr>
          <a:xfrm>
            <a:off x="3591454" y="2521685"/>
            <a:ext cx="5002580" cy="3464511"/>
          </a:xfrm>
        </p:spPr>
      </p:pic>
    </p:spTree>
    <p:extLst>
      <p:ext uri="{BB962C8B-B14F-4D97-AF65-F5344CB8AC3E}">
        <p14:creationId xmlns:p14="http://schemas.microsoft.com/office/powerpoint/2010/main" val="1117857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D743-54EA-ABD0-281F-A353A32ECF12}"/>
              </a:ext>
            </a:extLst>
          </p:cNvPr>
          <p:cNvSpPr>
            <a:spLocks noGrp="1"/>
          </p:cNvSpPr>
          <p:nvPr>
            <p:ph type="title"/>
          </p:nvPr>
        </p:nvSpPr>
        <p:spPr/>
        <p:txBody>
          <a:bodyPr/>
          <a:lstStyle/>
          <a:p>
            <a:r>
              <a:rPr lang="en-US" b="1" dirty="0">
                <a:solidFill>
                  <a:schemeClr val="accent1">
                    <a:lumMod val="60000"/>
                    <a:lumOff val="40000"/>
                  </a:schemeClr>
                </a:solidFill>
              </a:rPr>
              <a:t>WEBSITE USE CASE DIAGRAM</a:t>
            </a:r>
          </a:p>
        </p:txBody>
      </p:sp>
      <p:pic>
        <p:nvPicPr>
          <p:cNvPr id="7" name="Content Placeholder 6" descr="A diagram of a product&#10;&#10;Description automatically generated">
            <a:extLst>
              <a:ext uri="{FF2B5EF4-FFF2-40B4-BE49-F238E27FC236}">
                <a16:creationId xmlns:a16="http://schemas.microsoft.com/office/drawing/2014/main" id="{A0F34E94-8B11-370D-D33C-D324EEABC3D0}"/>
              </a:ext>
            </a:extLst>
          </p:cNvPr>
          <p:cNvPicPr>
            <a:picLocks noGrp="1" noChangeAspect="1"/>
          </p:cNvPicPr>
          <p:nvPr>
            <p:ph idx="1"/>
          </p:nvPr>
        </p:nvPicPr>
        <p:blipFill>
          <a:blip r:embed="rId2"/>
          <a:stretch>
            <a:fillRect/>
          </a:stretch>
        </p:blipFill>
        <p:spPr>
          <a:xfrm>
            <a:off x="3042568" y="2364427"/>
            <a:ext cx="6096000" cy="4108758"/>
          </a:xfrm>
        </p:spPr>
      </p:pic>
    </p:spTree>
    <p:extLst>
      <p:ext uri="{BB962C8B-B14F-4D97-AF65-F5344CB8AC3E}">
        <p14:creationId xmlns:p14="http://schemas.microsoft.com/office/powerpoint/2010/main" val="58550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4" name="Rectangle 1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7" name="Group 1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8" name="Group 1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7" name="Rectangle 26">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35AFE-C435-A0CF-8F5A-C25B78D1F715}"/>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4700" b="1" dirty="0">
                <a:solidFill>
                  <a:schemeClr val="accent1">
                    <a:lumMod val="60000"/>
                    <a:lumOff val="40000"/>
                  </a:schemeClr>
                </a:solidFill>
              </a:rPr>
              <a:t>WEBSITE LOGICAL SYSTEM MODEL</a:t>
            </a:r>
          </a:p>
        </p:txBody>
      </p:sp>
      <p:pic>
        <p:nvPicPr>
          <p:cNvPr id="11" name="Content Placeholder 10" descr="A white background with black text&#10;&#10;Description automatically generated">
            <a:extLst>
              <a:ext uri="{FF2B5EF4-FFF2-40B4-BE49-F238E27FC236}">
                <a16:creationId xmlns:a16="http://schemas.microsoft.com/office/drawing/2014/main" id="{DCCEA0D7-3CC4-2335-E012-F675D2B70538}"/>
              </a:ext>
            </a:extLst>
          </p:cNvPr>
          <p:cNvPicPr>
            <a:picLocks noGrp="1" noChangeAspect="1"/>
          </p:cNvPicPr>
          <p:nvPr>
            <p:ph idx="1"/>
          </p:nvPr>
        </p:nvPicPr>
        <p:blipFill>
          <a:blip r:embed="rId2"/>
          <a:stretch>
            <a:fillRect/>
          </a:stretch>
        </p:blipFill>
        <p:spPr>
          <a:xfrm>
            <a:off x="3050265" y="2482201"/>
            <a:ext cx="6096000" cy="2641693"/>
          </a:xfrm>
        </p:spPr>
      </p:pic>
    </p:spTree>
    <p:extLst>
      <p:ext uri="{BB962C8B-B14F-4D97-AF65-F5344CB8AC3E}">
        <p14:creationId xmlns:p14="http://schemas.microsoft.com/office/powerpoint/2010/main" val="1499057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D1B-26F1-21DA-F460-51E06A6DF187}"/>
              </a:ext>
            </a:extLst>
          </p:cNvPr>
          <p:cNvSpPr>
            <a:spLocks noGrp="1"/>
          </p:cNvSpPr>
          <p:nvPr>
            <p:ph type="title"/>
          </p:nvPr>
        </p:nvSpPr>
        <p:spPr/>
        <p:txBody>
          <a:bodyPr/>
          <a:lstStyle/>
          <a:p>
            <a:r>
              <a:rPr lang="en-US" b="1" dirty="0">
                <a:solidFill>
                  <a:srgbClr val="7030A0"/>
                </a:solidFill>
              </a:rPr>
              <a:t>APPLICATION SOLUTION DOMAIN</a:t>
            </a:r>
          </a:p>
        </p:txBody>
      </p:sp>
      <p:pic>
        <p:nvPicPr>
          <p:cNvPr id="7" name="Content Placeholder 6" descr="A screenshot of a computer&#10;&#10;Description automatically generated">
            <a:extLst>
              <a:ext uri="{FF2B5EF4-FFF2-40B4-BE49-F238E27FC236}">
                <a16:creationId xmlns:a16="http://schemas.microsoft.com/office/drawing/2014/main" id="{B82C82D9-14C7-DAC2-E1A5-664F10DEB3B2}"/>
              </a:ext>
            </a:extLst>
          </p:cNvPr>
          <p:cNvPicPr>
            <a:picLocks noGrp="1" noChangeAspect="1"/>
          </p:cNvPicPr>
          <p:nvPr>
            <p:ph idx="1"/>
          </p:nvPr>
        </p:nvPicPr>
        <p:blipFill>
          <a:blip r:embed="rId2"/>
          <a:srcRect l="7192" t="-63" b="25294"/>
          <a:stretch/>
        </p:blipFill>
        <p:spPr>
          <a:xfrm>
            <a:off x="3507070" y="2351249"/>
            <a:ext cx="5166832" cy="2932705"/>
          </a:xfrm>
        </p:spPr>
      </p:pic>
    </p:spTree>
    <p:extLst>
      <p:ext uri="{BB962C8B-B14F-4D97-AF65-F5344CB8AC3E}">
        <p14:creationId xmlns:p14="http://schemas.microsoft.com/office/powerpoint/2010/main" val="210882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3" name="Rectangle 2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A745492-95CF-4812-9BF8-F331CCF4E2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26" name="Oval 25">
              <a:extLst>
                <a:ext uri="{FF2B5EF4-FFF2-40B4-BE49-F238E27FC236}">
                  <a16:creationId xmlns:a16="http://schemas.microsoft.com/office/drawing/2014/main" id="{5EBA559C-9528-4DF6-97A9-9F1B15754E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8FD41A-2B00-4751-85D7-9C68D15D6B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7CDAE9A-F5BF-4BA9-B6CE-A87B6A8EC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0" name="Freeform: Shape 29">
            <a:extLst>
              <a:ext uri="{FF2B5EF4-FFF2-40B4-BE49-F238E27FC236}">
                <a16:creationId xmlns:a16="http://schemas.microsoft.com/office/drawing/2014/main" id="{1AE9598F-D7DE-4210-9654-730537624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17D060-6812-1ED3-7F21-E27F3C4563C7}"/>
              </a:ext>
            </a:extLst>
          </p:cNvPr>
          <p:cNvSpPr>
            <a:spLocks noGrp="1"/>
          </p:cNvSpPr>
          <p:nvPr>
            <p:ph type="title"/>
          </p:nvPr>
        </p:nvSpPr>
        <p:spPr>
          <a:xfrm>
            <a:off x="540000" y="540000"/>
            <a:ext cx="5437187" cy="4792050"/>
          </a:xfrm>
        </p:spPr>
        <p:txBody>
          <a:bodyPr vert="horz" lIns="91440" tIns="45720" rIns="91440" bIns="45720" rtlCol="0" anchor="t">
            <a:normAutofit/>
          </a:bodyPr>
          <a:lstStyle/>
          <a:p>
            <a:r>
              <a:rPr lang="en-US" sz="8100"/>
              <a:t>TABLE OF CONTENT</a:t>
            </a:r>
          </a:p>
        </p:txBody>
      </p:sp>
      <p:pic>
        <p:nvPicPr>
          <p:cNvPr id="4" name="Content Placeholder 3" descr="Meeting Business Brainstorming · Free vector graphic on Pixabay">
            <a:extLst>
              <a:ext uri="{FF2B5EF4-FFF2-40B4-BE49-F238E27FC236}">
                <a16:creationId xmlns:a16="http://schemas.microsoft.com/office/drawing/2014/main" id="{CCCC1B84-8FAE-56DA-F387-0769B1A2CCF5}"/>
              </a:ext>
            </a:extLst>
          </p:cNvPr>
          <p:cNvPicPr>
            <a:picLocks noGrp="1" noChangeAspect="1"/>
          </p:cNvPicPr>
          <p:nvPr>
            <p:ph idx="1"/>
          </p:nvPr>
        </p:nvPicPr>
        <p:blipFill>
          <a:blip r:embed="rId2"/>
          <a:stretch>
            <a:fillRect/>
          </a:stretch>
        </p:blipFill>
        <p:spPr>
          <a:xfrm>
            <a:off x="6525000" y="2124000"/>
            <a:ext cx="3600000" cy="2610000"/>
          </a:xfrm>
          <a:prstGeom prst="rect">
            <a:avLst/>
          </a:prstGeom>
        </p:spPr>
      </p:pic>
      <p:sp>
        <p:nvSpPr>
          <p:cNvPr id="5" name="TextBox 4">
            <a:extLst>
              <a:ext uri="{FF2B5EF4-FFF2-40B4-BE49-F238E27FC236}">
                <a16:creationId xmlns:a16="http://schemas.microsoft.com/office/drawing/2014/main" id="{D09D9E63-3EE5-8992-876C-4E77BC8EBB6D}"/>
              </a:ext>
            </a:extLst>
          </p:cNvPr>
          <p:cNvSpPr txBox="1"/>
          <p:nvPr/>
        </p:nvSpPr>
        <p:spPr>
          <a:xfrm>
            <a:off x="781004" y="2791752"/>
            <a:ext cx="627200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b="1">
                <a:latin typeface="Helvetica"/>
                <a:cs typeface="Helvetica"/>
              </a:rPr>
              <a:t>PROBLEM STATEMENT</a:t>
            </a:r>
          </a:p>
          <a:p>
            <a:pPr marL="342900" indent="-342900">
              <a:buAutoNum type="arabicPeriod"/>
            </a:pPr>
            <a:r>
              <a:rPr lang="en-US" sz="1400" b="1">
                <a:latin typeface="Helvetica"/>
                <a:cs typeface="Helvetica"/>
              </a:rPr>
              <a:t>BUSINESS SOLUTION</a:t>
            </a:r>
          </a:p>
          <a:p>
            <a:pPr marL="342900" indent="-342900">
              <a:buAutoNum type="arabicPeriod"/>
            </a:pPr>
            <a:r>
              <a:rPr lang="en-US" sz="1400" b="1">
                <a:latin typeface="Helvetica"/>
                <a:cs typeface="Helvetica"/>
              </a:rPr>
              <a:t>MILESTONE &amp; DELIVERABLES</a:t>
            </a:r>
          </a:p>
          <a:p>
            <a:pPr marL="342900" indent="-342900">
              <a:buAutoNum type="arabicPeriod"/>
            </a:pPr>
            <a:r>
              <a:rPr lang="en-US" sz="1400" b="1">
                <a:latin typeface="Helvetica"/>
                <a:cs typeface="Helvetica"/>
              </a:rPr>
              <a:t>WORK BREAKDOWN STRUCTURE</a:t>
            </a:r>
          </a:p>
          <a:p>
            <a:pPr marL="342900" indent="-342900">
              <a:buAutoNum type="arabicPeriod"/>
            </a:pPr>
            <a:r>
              <a:rPr lang="en-US" sz="1400" b="1">
                <a:latin typeface="Helvetica"/>
                <a:cs typeface="Helvetica"/>
              </a:rPr>
              <a:t>RISK MANAGEMENT </a:t>
            </a:r>
          </a:p>
          <a:p>
            <a:pPr marL="342900" indent="-342900">
              <a:buAutoNum type="arabicPeriod"/>
            </a:pPr>
            <a:r>
              <a:rPr lang="en-US" sz="1400" b="1">
                <a:latin typeface="Helvetica"/>
                <a:cs typeface="Helvetica"/>
              </a:rPr>
              <a:t>TECHNICAL FEASIBILITY ISSUES</a:t>
            </a:r>
          </a:p>
          <a:p>
            <a:pPr marL="342900" indent="-342900">
              <a:buAutoNum type="arabicPeriod"/>
            </a:pPr>
            <a:r>
              <a:rPr lang="en-US" sz="1400" b="1">
                <a:latin typeface="Helvetica"/>
                <a:cs typeface="Helvetica"/>
              </a:rPr>
              <a:t>BUDGET</a:t>
            </a:r>
          </a:p>
          <a:p>
            <a:pPr marL="342900" indent="-342900">
              <a:buAutoNum type="arabicPeriod"/>
            </a:pPr>
            <a:r>
              <a:rPr lang="en-US" sz="1400" b="1">
                <a:latin typeface="Helvetica"/>
                <a:cs typeface="Helvetica"/>
              </a:rPr>
              <a:t>WEBSITE SOLUTION DOMAIN</a:t>
            </a:r>
          </a:p>
          <a:p>
            <a:pPr marL="342900" indent="-342900">
              <a:buAutoNum type="arabicPeriod"/>
            </a:pPr>
            <a:r>
              <a:rPr lang="en-US" sz="1400" b="1">
                <a:latin typeface="Helvetica"/>
                <a:cs typeface="Helvetica"/>
              </a:rPr>
              <a:t>APPLICATION SOLUTION DOMAIN</a:t>
            </a:r>
          </a:p>
          <a:p>
            <a:pPr marL="342900" indent="-342900">
              <a:buAutoNum type="arabicPeriod"/>
            </a:pPr>
            <a:r>
              <a:rPr lang="en-US" sz="1400" b="1">
                <a:latin typeface="Helvetica"/>
                <a:cs typeface="Helvetica"/>
              </a:rPr>
              <a:t>ARCHITECTURAL DESIGN HIGH-LEVEL</a:t>
            </a:r>
          </a:p>
          <a:p>
            <a:pPr marL="342900" indent="-342900">
              <a:buAutoNum type="arabicPeriod"/>
            </a:pPr>
            <a:r>
              <a:rPr lang="en-US" sz="1400" b="1">
                <a:latin typeface="Helvetica"/>
                <a:cs typeface="Helvetica"/>
              </a:rPr>
              <a:t>ADMINISTRATOR "MANAGER"</a:t>
            </a:r>
          </a:p>
          <a:p>
            <a:pPr marL="342900" indent="-342900">
              <a:buAutoNum type="arabicPeriod"/>
            </a:pPr>
            <a:r>
              <a:rPr lang="en-US" sz="1400" b="1">
                <a:latin typeface="Helvetica"/>
                <a:cs typeface="Helvetica"/>
              </a:rPr>
              <a:t>USER "CLIENT"</a:t>
            </a:r>
          </a:p>
          <a:p>
            <a:pPr marL="342900" indent="-342900">
              <a:buAutoNum type="arabicPeriod"/>
            </a:pPr>
            <a:r>
              <a:rPr lang="en-US" sz="1400" b="1">
                <a:latin typeface="Helvetica"/>
                <a:cs typeface="Helvetica"/>
              </a:rPr>
              <a:t>ARCHITECTURAL DESIGN LOW-LEVEL</a:t>
            </a:r>
          </a:p>
          <a:p>
            <a:pPr marL="342900" indent="-342900">
              <a:buAutoNum type="arabicPeriod"/>
            </a:pPr>
            <a:r>
              <a:rPr lang="en-US" sz="1400" b="1">
                <a:latin typeface="Helvetica"/>
                <a:cs typeface="Helvetica"/>
              </a:rPr>
              <a:t>USER INTERFACE "WEBSITE DESIGN"</a:t>
            </a:r>
          </a:p>
          <a:p>
            <a:pPr marL="342900" indent="-342900">
              <a:buAutoNum type="arabicPeriod"/>
            </a:pPr>
            <a:r>
              <a:rPr lang="en-US" sz="1400" b="1">
                <a:latin typeface="Helvetica"/>
                <a:cs typeface="Helvetica"/>
              </a:rPr>
              <a:t>USER INTERFACE "DESIGN APP"</a:t>
            </a:r>
          </a:p>
          <a:p>
            <a:pPr marL="342900" indent="-342900">
              <a:buAutoNum type="arabicPeriod"/>
            </a:pPr>
            <a:r>
              <a:rPr lang="en-US" sz="1400" b="1">
                <a:latin typeface="Helvetica"/>
                <a:cs typeface="Helvetica"/>
              </a:rPr>
              <a:t>ADMIN INTERACTIONS</a:t>
            </a:r>
          </a:p>
          <a:p>
            <a:pPr marL="342900" indent="-342900">
              <a:buAutoNum type="arabicPeriod"/>
            </a:pPr>
            <a:r>
              <a:rPr lang="en-US" sz="1400" b="1">
                <a:latin typeface="Helvetica"/>
                <a:cs typeface="Helvetica"/>
              </a:rPr>
              <a:t>DATABASE DESIGN</a:t>
            </a:r>
          </a:p>
          <a:p>
            <a:pPr marL="342900" indent="-342900">
              <a:buAutoNum type="arabicPeriod"/>
            </a:pPr>
            <a:endParaRPr lang="en-US" sz="1400" b="1">
              <a:latin typeface="Helvetica"/>
              <a:cs typeface="Helvetica"/>
            </a:endParaRPr>
          </a:p>
          <a:p>
            <a:pPr marL="342900" indent="-342900">
              <a:buAutoNum type="arabicPeriod"/>
            </a:pPr>
            <a:endParaRPr lang="en-US"/>
          </a:p>
        </p:txBody>
      </p:sp>
    </p:spTree>
    <p:extLst>
      <p:ext uri="{BB962C8B-B14F-4D97-AF65-F5344CB8AC3E}">
        <p14:creationId xmlns:p14="http://schemas.microsoft.com/office/powerpoint/2010/main" val="424383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DEE7-FCCA-32B0-8103-5C90CEC690F6}"/>
              </a:ext>
            </a:extLst>
          </p:cNvPr>
          <p:cNvSpPr>
            <a:spLocks noGrp="1"/>
          </p:cNvSpPr>
          <p:nvPr>
            <p:ph type="title"/>
          </p:nvPr>
        </p:nvSpPr>
        <p:spPr/>
        <p:txBody>
          <a:bodyPr/>
          <a:lstStyle/>
          <a:p>
            <a:r>
              <a:rPr lang="en-US" b="1" dirty="0">
                <a:solidFill>
                  <a:srgbClr val="7030A0"/>
                </a:solidFill>
              </a:rPr>
              <a:t>APPLICATION USE CASE DIAGRAM</a:t>
            </a:r>
          </a:p>
        </p:txBody>
      </p:sp>
      <p:pic>
        <p:nvPicPr>
          <p:cNvPr id="4" name="Content Placeholder 3" descr="A diagram of a product&#10;&#10;Description automatically generated">
            <a:extLst>
              <a:ext uri="{FF2B5EF4-FFF2-40B4-BE49-F238E27FC236}">
                <a16:creationId xmlns:a16="http://schemas.microsoft.com/office/drawing/2014/main" id="{57F12F08-2B0F-750D-91C0-8C7E377CD70F}"/>
              </a:ext>
            </a:extLst>
          </p:cNvPr>
          <p:cNvPicPr>
            <a:picLocks noGrp="1" noChangeAspect="1"/>
          </p:cNvPicPr>
          <p:nvPr>
            <p:ph idx="1"/>
          </p:nvPr>
        </p:nvPicPr>
        <p:blipFill>
          <a:blip r:embed="rId2"/>
          <a:stretch>
            <a:fillRect/>
          </a:stretch>
        </p:blipFill>
        <p:spPr>
          <a:xfrm>
            <a:off x="3137980" y="2361405"/>
            <a:ext cx="5905176" cy="4114800"/>
          </a:xfrm>
        </p:spPr>
      </p:pic>
    </p:spTree>
    <p:extLst>
      <p:ext uri="{BB962C8B-B14F-4D97-AF65-F5344CB8AC3E}">
        <p14:creationId xmlns:p14="http://schemas.microsoft.com/office/powerpoint/2010/main" val="167913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C194-6BF1-4ADA-F740-E846C1966AD5}"/>
              </a:ext>
            </a:extLst>
          </p:cNvPr>
          <p:cNvSpPr>
            <a:spLocks noGrp="1"/>
          </p:cNvSpPr>
          <p:nvPr>
            <p:ph type="title"/>
          </p:nvPr>
        </p:nvSpPr>
        <p:spPr/>
        <p:txBody>
          <a:bodyPr/>
          <a:lstStyle/>
          <a:p>
            <a:r>
              <a:rPr lang="en-US" dirty="0">
                <a:solidFill>
                  <a:srgbClr val="7030A0"/>
                </a:solidFill>
              </a:rPr>
              <a:t>APPLICATION USE CASE DIAGRAM (ADMIN)</a:t>
            </a:r>
          </a:p>
        </p:txBody>
      </p:sp>
      <p:pic>
        <p:nvPicPr>
          <p:cNvPr id="4" name="Content Placeholder 3" descr="A diagram of a product&#10;&#10;Description automatically generated">
            <a:extLst>
              <a:ext uri="{FF2B5EF4-FFF2-40B4-BE49-F238E27FC236}">
                <a16:creationId xmlns:a16="http://schemas.microsoft.com/office/drawing/2014/main" id="{4ABE788C-5080-AF11-E5A7-5FAF8424B735}"/>
              </a:ext>
            </a:extLst>
          </p:cNvPr>
          <p:cNvPicPr>
            <a:picLocks noGrp="1" noChangeAspect="1"/>
          </p:cNvPicPr>
          <p:nvPr>
            <p:ph idx="1"/>
          </p:nvPr>
        </p:nvPicPr>
        <p:blipFill>
          <a:blip r:embed="rId2"/>
          <a:stretch>
            <a:fillRect/>
          </a:stretch>
        </p:blipFill>
        <p:spPr>
          <a:xfrm>
            <a:off x="3042568" y="3312847"/>
            <a:ext cx="6096000" cy="2211917"/>
          </a:xfrm>
        </p:spPr>
      </p:pic>
    </p:spTree>
    <p:extLst>
      <p:ext uri="{BB962C8B-B14F-4D97-AF65-F5344CB8AC3E}">
        <p14:creationId xmlns:p14="http://schemas.microsoft.com/office/powerpoint/2010/main" val="61684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1B3AA-7DE2-6D85-CB26-10B7A172358D}"/>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4200" b="1" dirty="0">
                <a:solidFill>
                  <a:srgbClr val="7030A0"/>
                </a:solidFill>
              </a:rPr>
              <a:t>APPLICATION LOGICAL SYSTEM MODEL</a:t>
            </a:r>
          </a:p>
        </p:txBody>
      </p:sp>
      <p:pic>
        <p:nvPicPr>
          <p:cNvPr id="4" name="Content Placeholder 3" descr="A table with text on it&#10;&#10;Description automatically generated">
            <a:extLst>
              <a:ext uri="{FF2B5EF4-FFF2-40B4-BE49-F238E27FC236}">
                <a16:creationId xmlns:a16="http://schemas.microsoft.com/office/drawing/2014/main" id="{0F837746-EBD3-3ABE-0037-CD2D6FEC04FF}"/>
              </a:ext>
            </a:extLst>
          </p:cNvPr>
          <p:cNvPicPr>
            <a:picLocks noGrp="1" noChangeAspect="1"/>
          </p:cNvPicPr>
          <p:nvPr>
            <p:ph idx="1"/>
          </p:nvPr>
        </p:nvPicPr>
        <p:blipFill>
          <a:blip r:embed="rId2"/>
          <a:stretch>
            <a:fillRect/>
          </a:stretch>
        </p:blipFill>
        <p:spPr>
          <a:xfrm>
            <a:off x="758223" y="2812883"/>
            <a:ext cx="5024121" cy="3504325"/>
          </a:xfrm>
          <a:prstGeom prst="rect">
            <a:avLst/>
          </a:prstGeom>
        </p:spPr>
      </p:pic>
      <p:pic>
        <p:nvPicPr>
          <p:cNvPr id="5" name="Picture 4" descr="A white card with black text&#10;&#10;Description automatically generated">
            <a:extLst>
              <a:ext uri="{FF2B5EF4-FFF2-40B4-BE49-F238E27FC236}">
                <a16:creationId xmlns:a16="http://schemas.microsoft.com/office/drawing/2014/main" id="{31623116-A980-D95C-C067-A56BA0ED09FC}"/>
              </a:ext>
            </a:extLst>
          </p:cNvPr>
          <p:cNvPicPr>
            <a:picLocks noChangeAspect="1"/>
          </p:cNvPicPr>
          <p:nvPr/>
        </p:nvPicPr>
        <p:blipFill>
          <a:blip r:embed="rId3"/>
          <a:stretch>
            <a:fillRect/>
          </a:stretch>
        </p:blipFill>
        <p:spPr>
          <a:xfrm>
            <a:off x="5980446" y="2046961"/>
            <a:ext cx="5460568" cy="1911198"/>
          </a:xfrm>
          <a:prstGeom prst="rect">
            <a:avLst/>
          </a:prstGeom>
        </p:spPr>
      </p:pic>
      <p:pic>
        <p:nvPicPr>
          <p:cNvPr id="3" name="Picture 2">
            <a:extLst>
              <a:ext uri="{FF2B5EF4-FFF2-40B4-BE49-F238E27FC236}">
                <a16:creationId xmlns:a16="http://schemas.microsoft.com/office/drawing/2014/main" id="{A7092D3E-0FA3-F223-AD04-C7F0654F0D21}"/>
              </a:ext>
            </a:extLst>
          </p:cNvPr>
          <p:cNvPicPr>
            <a:picLocks noChangeAspect="1"/>
          </p:cNvPicPr>
          <p:nvPr/>
        </p:nvPicPr>
        <p:blipFill>
          <a:blip r:embed="rId4"/>
          <a:stretch>
            <a:fillRect/>
          </a:stretch>
        </p:blipFill>
        <p:spPr>
          <a:xfrm>
            <a:off x="5980545" y="4171586"/>
            <a:ext cx="5457152" cy="2147798"/>
          </a:xfrm>
          <a:prstGeom prst="rect">
            <a:avLst/>
          </a:prstGeom>
        </p:spPr>
      </p:pic>
    </p:spTree>
    <p:extLst>
      <p:ext uri="{BB962C8B-B14F-4D97-AF65-F5344CB8AC3E}">
        <p14:creationId xmlns:p14="http://schemas.microsoft.com/office/powerpoint/2010/main" val="426952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9" name="Rectangle 2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Oval 2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2" name="Group 3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Rectangle 3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3" name="Group 3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4" name="Rectangle 3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0" name="Rectangle 3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2" name="Rectangle 41">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3EA46-8EE2-03DB-CDD4-4C6B4BD3106F}"/>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4700"/>
              <a:t>ACHITECTURAL DESIGN "HIGH-END"</a:t>
            </a:r>
          </a:p>
        </p:txBody>
      </p:sp>
      <p:pic>
        <p:nvPicPr>
          <p:cNvPr id="3" name="Content Placeholder 2" descr="A diagram of a system&#10;&#10;Description automatically generated">
            <a:extLst>
              <a:ext uri="{FF2B5EF4-FFF2-40B4-BE49-F238E27FC236}">
                <a16:creationId xmlns:a16="http://schemas.microsoft.com/office/drawing/2014/main" id="{E40917EB-140B-87E0-65AC-A80F9580097B}"/>
              </a:ext>
            </a:extLst>
          </p:cNvPr>
          <p:cNvPicPr>
            <a:picLocks noGrp="1" noChangeAspect="1"/>
          </p:cNvPicPr>
          <p:nvPr>
            <p:ph idx="1"/>
          </p:nvPr>
        </p:nvPicPr>
        <p:blipFill>
          <a:blip r:embed="rId2">
            <a:alphaModFix/>
          </a:blip>
          <a:stretch>
            <a:fillRect/>
          </a:stretch>
        </p:blipFill>
        <p:spPr>
          <a:xfrm>
            <a:off x="2062607" y="2812884"/>
            <a:ext cx="8055921" cy="3504326"/>
          </a:xfrm>
          <a:prstGeom prst="rect">
            <a:avLst/>
          </a:prstGeom>
        </p:spPr>
      </p:pic>
    </p:spTree>
    <p:extLst>
      <p:ext uri="{BB962C8B-B14F-4D97-AF65-F5344CB8AC3E}">
        <p14:creationId xmlns:p14="http://schemas.microsoft.com/office/powerpoint/2010/main" val="1172874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9" name="Rectangle 2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Oval 2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2" name="Group 3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Rectangle 3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3" name="Group 3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4" name="Rectangle 3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0" name="Rectangle 3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2" name="Rectangle 41">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EB335-E941-EC1E-94DF-03FF8E88BDEF}"/>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5600"/>
              <a:t>ADMINISTRATOR "MANAGER"</a:t>
            </a:r>
          </a:p>
        </p:txBody>
      </p:sp>
      <p:pic>
        <p:nvPicPr>
          <p:cNvPr id="6" name="Content Placeholder 5" descr="A diagram of a company&#10;&#10;Description automatically generated">
            <a:extLst>
              <a:ext uri="{FF2B5EF4-FFF2-40B4-BE49-F238E27FC236}">
                <a16:creationId xmlns:a16="http://schemas.microsoft.com/office/drawing/2014/main" id="{826E52F8-FCA0-DB2B-8D1E-E4D7A569050F}"/>
              </a:ext>
            </a:extLst>
          </p:cNvPr>
          <p:cNvPicPr>
            <a:picLocks noGrp="1" noChangeAspect="1"/>
          </p:cNvPicPr>
          <p:nvPr>
            <p:ph idx="1"/>
          </p:nvPr>
        </p:nvPicPr>
        <p:blipFill>
          <a:blip r:embed="rId2">
            <a:alphaModFix/>
          </a:blip>
          <a:stretch>
            <a:fillRect/>
          </a:stretch>
        </p:blipFill>
        <p:spPr>
          <a:xfrm>
            <a:off x="540000" y="3024765"/>
            <a:ext cx="11101135" cy="3080564"/>
          </a:xfrm>
          <a:prstGeom prst="rect">
            <a:avLst/>
          </a:prstGeom>
        </p:spPr>
      </p:pic>
    </p:spTree>
    <p:extLst>
      <p:ext uri="{BB962C8B-B14F-4D97-AF65-F5344CB8AC3E}">
        <p14:creationId xmlns:p14="http://schemas.microsoft.com/office/powerpoint/2010/main" val="3583540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3B0A-665F-7525-B32A-F308E0474D0A}"/>
              </a:ext>
            </a:extLst>
          </p:cNvPr>
          <p:cNvSpPr>
            <a:spLocks noGrp="1"/>
          </p:cNvSpPr>
          <p:nvPr>
            <p:ph type="title"/>
          </p:nvPr>
        </p:nvSpPr>
        <p:spPr/>
        <p:txBody>
          <a:bodyPr/>
          <a:lstStyle/>
          <a:p>
            <a:r>
              <a:rPr lang="en-US" dirty="0"/>
              <a:t>USER "CLIENT"</a:t>
            </a:r>
          </a:p>
        </p:txBody>
      </p:sp>
      <p:pic>
        <p:nvPicPr>
          <p:cNvPr id="4" name="Content Placeholder 3" descr="A screenshot of a diagram&#10;&#10;Description automatically generated">
            <a:extLst>
              <a:ext uri="{FF2B5EF4-FFF2-40B4-BE49-F238E27FC236}">
                <a16:creationId xmlns:a16="http://schemas.microsoft.com/office/drawing/2014/main" id="{DFE74B05-E286-2D04-16A4-CA58EF791C9D}"/>
              </a:ext>
            </a:extLst>
          </p:cNvPr>
          <p:cNvPicPr>
            <a:picLocks noGrp="1" noChangeAspect="1"/>
          </p:cNvPicPr>
          <p:nvPr>
            <p:ph idx="1"/>
          </p:nvPr>
        </p:nvPicPr>
        <p:blipFill>
          <a:blip r:embed="rId2"/>
          <a:stretch>
            <a:fillRect/>
          </a:stretch>
        </p:blipFill>
        <p:spPr>
          <a:xfrm>
            <a:off x="3042568" y="2370650"/>
            <a:ext cx="6096000" cy="4096311"/>
          </a:xfrm>
        </p:spPr>
      </p:pic>
    </p:spTree>
    <p:extLst>
      <p:ext uri="{BB962C8B-B14F-4D97-AF65-F5344CB8AC3E}">
        <p14:creationId xmlns:p14="http://schemas.microsoft.com/office/powerpoint/2010/main" val="3863665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5948-59B4-1C88-5C28-C1C9DF95A583}"/>
              </a:ext>
            </a:extLst>
          </p:cNvPr>
          <p:cNvSpPr>
            <a:spLocks noGrp="1"/>
          </p:cNvSpPr>
          <p:nvPr>
            <p:ph type="title"/>
          </p:nvPr>
        </p:nvSpPr>
        <p:spPr/>
        <p:txBody>
          <a:bodyPr/>
          <a:lstStyle/>
          <a:p>
            <a:r>
              <a:rPr lang="en-US" dirty="0"/>
              <a:t>ARCHITECTURAL DESIGN "LOW-LEVEL"</a:t>
            </a:r>
          </a:p>
        </p:txBody>
      </p:sp>
      <p:pic>
        <p:nvPicPr>
          <p:cNvPr id="4" name="Content Placeholder 3" descr="A diagram of a function&#10;&#10;Description automatically generated">
            <a:extLst>
              <a:ext uri="{FF2B5EF4-FFF2-40B4-BE49-F238E27FC236}">
                <a16:creationId xmlns:a16="http://schemas.microsoft.com/office/drawing/2014/main" id="{76C9CEEE-B7DC-D959-0174-4623B8BE4F4D}"/>
              </a:ext>
            </a:extLst>
          </p:cNvPr>
          <p:cNvPicPr>
            <a:picLocks noGrp="1" noChangeAspect="1"/>
          </p:cNvPicPr>
          <p:nvPr>
            <p:ph idx="1"/>
          </p:nvPr>
        </p:nvPicPr>
        <p:blipFill>
          <a:blip r:embed="rId2"/>
          <a:stretch>
            <a:fillRect/>
          </a:stretch>
        </p:blipFill>
        <p:spPr>
          <a:xfrm>
            <a:off x="3042568" y="2699248"/>
            <a:ext cx="6096000" cy="3439115"/>
          </a:xfrm>
        </p:spPr>
      </p:pic>
    </p:spTree>
    <p:extLst>
      <p:ext uri="{BB962C8B-B14F-4D97-AF65-F5344CB8AC3E}">
        <p14:creationId xmlns:p14="http://schemas.microsoft.com/office/powerpoint/2010/main" val="2819718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any&#10;&#10;Description automatically generated">
            <a:extLst>
              <a:ext uri="{FF2B5EF4-FFF2-40B4-BE49-F238E27FC236}">
                <a16:creationId xmlns:a16="http://schemas.microsoft.com/office/drawing/2014/main" id="{590C9C30-9E0D-6474-0F5A-64AA58A51E9B}"/>
              </a:ext>
            </a:extLst>
          </p:cNvPr>
          <p:cNvPicPr>
            <a:picLocks noChangeAspect="1"/>
          </p:cNvPicPr>
          <p:nvPr/>
        </p:nvPicPr>
        <p:blipFill>
          <a:blip r:embed="rId2"/>
          <a:stretch>
            <a:fillRect/>
          </a:stretch>
        </p:blipFill>
        <p:spPr>
          <a:xfrm>
            <a:off x="3048000" y="1815980"/>
            <a:ext cx="6096000" cy="3226041"/>
          </a:xfrm>
          <a:prstGeom prst="rect">
            <a:avLst/>
          </a:prstGeom>
        </p:spPr>
      </p:pic>
    </p:spTree>
    <p:extLst>
      <p:ext uri="{BB962C8B-B14F-4D97-AF65-F5344CB8AC3E}">
        <p14:creationId xmlns:p14="http://schemas.microsoft.com/office/powerpoint/2010/main" val="1120973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function&#10;&#10;Description automatically generated">
            <a:extLst>
              <a:ext uri="{FF2B5EF4-FFF2-40B4-BE49-F238E27FC236}">
                <a16:creationId xmlns:a16="http://schemas.microsoft.com/office/drawing/2014/main" id="{76D0B399-0FC0-C518-81DC-A477F598E94C}"/>
              </a:ext>
            </a:extLst>
          </p:cNvPr>
          <p:cNvPicPr>
            <a:picLocks noChangeAspect="1"/>
          </p:cNvPicPr>
          <p:nvPr/>
        </p:nvPicPr>
        <p:blipFill>
          <a:blip r:embed="rId2"/>
          <a:stretch>
            <a:fillRect/>
          </a:stretch>
        </p:blipFill>
        <p:spPr>
          <a:xfrm>
            <a:off x="3048000" y="1713173"/>
            <a:ext cx="6096000" cy="3431654"/>
          </a:xfrm>
          <a:prstGeom prst="rect">
            <a:avLst/>
          </a:prstGeom>
        </p:spPr>
      </p:pic>
    </p:spTree>
    <p:extLst>
      <p:ext uri="{BB962C8B-B14F-4D97-AF65-F5344CB8AC3E}">
        <p14:creationId xmlns:p14="http://schemas.microsoft.com/office/powerpoint/2010/main" val="950111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erson with text&#10;&#10;Description automatically generated">
            <a:extLst>
              <a:ext uri="{FF2B5EF4-FFF2-40B4-BE49-F238E27FC236}">
                <a16:creationId xmlns:a16="http://schemas.microsoft.com/office/drawing/2014/main" id="{1DD89586-B219-78C9-A0D6-A0E9D1E8271B}"/>
              </a:ext>
            </a:extLst>
          </p:cNvPr>
          <p:cNvPicPr>
            <a:picLocks noChangeAspect="1"/>
          </p:cNvPicPr>
          <p:nvPr/>
        </p:nvPicPr>
        <p:blipFill>
          <a:blip r:embed="rId2"/>
          <a:stretch>
            <a:fillRect/>
          </a:stretch>
        </p:blipFill>
        <p:spPr>
          <a:xfrm>
            <a:off x="4008704" y="1371600"/>
            <a:ext cx="4174592" cy="4114800"/>
          </a:xfrm>
          <a:prstGeom prst="rect">
            <a:avLst/>
          </a:prstGeom>
        </p:spPr>
      </p:pic>
    </p:spTree>
    <p:extLst>
      <p:ext uri="{BB962C8B-B14F-4D97-AF65-F5344CB8AC3E}">
        <p14:creationId xmlns:p14="http://schemas.microsoft.com/office/powerpoint/2010/main" val="133366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Content Placeholder 3" descr="1920x1080px | free download | HD wallpaper: time, skull, candle, tube ...">
            <a:extLst>
              <a:ext uri="{FF2B5EF4-FFF2-40B4-BE49-F238E27FC236}">
                <a16:creationId xmlns:a16="http://schemas.microsoft.com/office/drawing/2014/main" id="{2D535090-8CD7-2782-22B0-2A3FA2150F7A}"/>
              </a:ext>
            </a:extLst>
          </p:cNvPr>
          <p:cNvPicPr>
            <a:picLocks noGrp="1" noChangeAspect="1"/>
          </p:cNvPicPr>
          <p:nvPr>
            <p:ph idx="1"/>
          </p:nvPr>
        </p:nvPicPr>
        <p:blipFill>
          <a:blip r:embed="rId2">
            <a:alphaModFix/>
          </a:blip>
          <a:srcRect t="6" r="1" b="1"/>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E705E481-FB17-E515-A901-51426306AEF8}"/>
              </a:ext>
            </a:extLst>
          </p:cNvPr>
          <p:cNvSpPr>
            <a:spLocks noGrp="1"/>
          </p:cNvSpPr>
          <p:nvPr>
            <p:ph type="title"/>
          </p:nvPr>
        </p:nvSpPr>
        <p:spPr>
          <a:xfrm>
            <a:off x="1487487" y="4327873"/>
            <a:ext cx="9217026" cy="1210396"/>
          </a:xfrm>
        </p:spPr>
        <p:txBody>
          <a:bodyPr vert="horz" lIns="91440" tIns="45720" rIns="91440" bIns="45720" rtlCol="0" anchor="b">
            <a:normAutofit fontScale="90000"/>
          </a:bodyPr>
          <a:lstStyle/>
          <a:p>
            <a:pPr algn="ctr"/>
            <a:r>
              <a:rPr lang="en-US" b="1">
                <a:solidFill>
                  <a:srgbClr val="FFFFFF"/>
                </a:solidFill>
              </a:rPr>
              <a:t>PROBLEM STATEMENT</a:t>
            </a:r>
            <a:br>
              <a:rPr lang="en-US">
                <a:solidFill>
                  <a:srgbClr val="FFFFFF"/>
                </a:solidFill>
              </a:rPr>
            </a:br>
            <a:endParaRPr lang="en-US" sz="1800">
              <a:latin typeface="Calibri"/>
              <a:cs typeface="Helvetica"/>
            </a:endParaRPr>
          </a:p>
          <a:p>
            <a:pPr algn="ctr"/>
            <a:r>
              <a:rPr lang="en-US" sz="1800">
                <a:latin typeface="Helvetica"/>
                <a:cs typeface="Helvetica"/>
              </a:rPr>
              <a:t>There has been thorough research and analysis of the food ordering processes on college campuses, conducted collaboratively by our team and campus dining services. This investigation revealed a significant problem: the current ordering systems are inefficient and cumbersome. Additionally, both current and potential customers are not adequately informed about the diverse food options available from various vendors. Our findings highlighted the need for a streamlined, user-friendly platform that not only simplifies the ordering process but also provides comprehensive information about the available food items, including nutritional details, pricing, and vendor rating.</a:t>
            </a:r>
            <a:endParaRPr lang="en-US" sz="1800">
              <a:solidFill>
                <a:srgbClr val="FFFFFF"/>
              </a:solidFill>
              <a:latin typeface="Helvetica"/>
              <a:cs typeface="Helvetica"/>
            </a:endParaRPr>
          </a:p>
        </p:txBody>
      </p:sp>
    </p:spTree>
    <p:extLst>
      <p:ext uri="{BB962C8B-B14F-4D97-AF65-F5344CB8AC3E}">
        <p14:creationId xmlns:p14="http://schemas.microsoft.com/office/powerpoint/2010/main" val="2623249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7" name="Rectangle 26">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4D326E6-DCF1-49C2-A73B-F2163348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4CD4975-3016-CD75-82CD-CA54A4FADEF9}"/>
              </a:ext>
            </a:extLst>
          </p:cNvPr>
          <p:cNvSpPr>
            <a:spLocks noGrp="1"/>
          </p:cNvSpPr>
          <p:nvPr>
            <p:ph type="title"/>
          </p:nvPr>
        </p:nvSpPr>
        <p:spPr>
          <a:xfrm>
            <a:off x="1487487" y="3768810"/>
            <a:ext cx="9217026" cy="1769459"/>
          </a:xfrm>
        </p:spPr>
        <p:txBody>
          <a:bodyPr vert="horz" lIns="91440" tIns="45720" rIns="91440" bIns="45720" rtlCol="0" anchor="b">
            <a:normAutofit/>
          </a:bodyPr>
          <a:lstStyle/>
          <a:p>
            <a:pPr algn="ctr"/>
            <a:r>
              <a:rPr lang="en-US" b="1" dirty="0"/>
              <a:t>USER INTERACTIONS "DESIGN WEBSITE</a:t>
            </a:r>
            <a:r>
              <a:rPr lang="en-US" dirty="0"/>
              <a:t>"</a:t>
            </a:r>
            <a:endParaRPr lang="en-US"/>
          </a:p>
        </p:txBody>
      </p:sp>
      <p:pic>
        <p:nvPicPr>
          <p:cNvPr id="7" name="Graphic 6" descr="User Network">
            <a:extLst>
              <a:ext uri="{FF2B5EF4-FFF2-40B4-BE49-F238E27FC236}">
                <a16:creationId xmlns:a16="http://schemas.microsoft.com/office/drawing/2014/main" id="{B79FD5D6-DBDE-244D-CD81-91D8AA645D25}"/>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4680" y="549275"/>
            <a:ext cx="2771775" cy="2771775"/>
          </a:xfrm>
          <a:prstGeom prst="rect">
            <a:avLst/>
          </a:prstGeom>
        </p:spPr>
      </p:pic>
    </p:spTree>
    <p:extLst>
      <p:ext uri="{BB962C8B-B14F-4D97-AF65-F5344CB8AC3E}">
        <p14:creationId xmlns:p14="http://schemas.microsoft.com/office/powerpoint/2010/main" val="113100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662FE04-18A6-EF94-18CB-63F9EC92CF4C}"/>
              </a:ext>
            </a:extLst>
          </p:cNvPr>
          <p:cNvPicPr>
            <a:picLocks noChangeAspect="1"/>
          </p:cNvPicPr>
          <p:nvPr/>
        </p:nvPicPr>
        <p:blipFill>
          <a:blip r:embed="rId2"/>
          <a:stretch>
            <a:fillRect/>
          </a:stretch>
        </p:blipFill>
        <p:spPr>
          <a:xfrm>
            <a:off x="3048000" y="1524000"/>
            <a:ext cx="6096000" cy="3810000"/>
          </a:xfrm>
          <a:prstGeom prst="rect">
            <a:avLst/>
          </a:prstGeom>
        </p:spPr>
      </p:pic>
    </p:spTree>
    <p:extLst>
      <p:ext uri="{BB962C8B-B14F-4D97-AF65-F5344CB8AC3E}">
        <p14:creationId xmlns:p14="http://schemas.microsoft.com/office/powerpoint/2010/main" val="3696218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84D22FA-E9D9-0470-FC7C-F39DBF499DC1}"/>
              </a:ext>
            </a:extLst>
          </p:cNvPr>
          <p:cNvPicPr>
            <a:picLocks noChangeAspect="1"/>
          </p:cNvPicPr>
          <p:nvPr/>
        </p:nvPicPr>
        <p:blipFill>
          <a:blip r:embed="rId2"/>
          <a:stretch>
            <a:fillRect/>
          </a:stretch>
        </p:blipFill>
        <p:spPr>
          <a:xfrm>
            <a:off x="3048000" y="1524000"/>
            <a:ext cx="6096000" cy="3810000"/>
          </a:xfrm>
          <a:prstGeom prst="rect">
            <a:avLst/>
          </a:prstGeom>
        </p:spPr>
      </p:pic>
    </p:spTree>
    <p:extLst>
      <p:ext uri="{BB962C8B-B14F-4D97-AF65-F5344CB8AC3E}">
        <p14:creationId xmlns:p14="http://schemas.microsoft.com/office/powerpoint/2010/main" val="2502108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nu&#10;&#10;Description automatically generated">
            <a:extLst>
              <a:ext uri="{FF2B5EF4-FFF2-40B4-BE49-F238E27FC236}">
                <a16:creationId xmlns:a16="http://schemas.microsoft.com/office/drawing/2014/main" id="{1DCF1C81-DA50-45E7-6AA5-3CB98AA8FBEE}"/>
              </a:ext>
            </a:extLst>
          </p:cNvPr>
          <p:cNvPicPr>
            <a:picLocks noChangeAspect="1"/>
          </p:cNvPicPr>
          <p:nvPr/>
        </p:nvPicPr>
        <p:blipFill>
          <a:blip r:embed="rId2"/>
          <a:stretch>
            <a:fillRect/>
          </a:stretch>
        </p:blipFill>
        <p:spPr>
          <a:xfrm>
            <a:off x="3048000" y="1524000"/>
            <a:ext cx="6096000" cy="3810000"/>
          </a:xfrm>
          <a:prstGeom prst="rect">
            <a:avLst/>
          </a:prstGeom>
        </p:spPr>
      </p:pic>
    </p:spTree>
    <p:extLst>
      <p:ext uri="{BB962C8B-B14F-4D97-AF65-F5344CB8AC3E}">
        <p14:creationId xmlns:p14="http://schemas.microsoft.com/office/powerpoint/2010/main" val="2139122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F35671-7055-CB06-CA77-930BE42E2CC7}"/>
              </a:ext>
            </a:extLst>
          </p:cNvPr>
          <p:cNvPicPr>
            <a:picLocks noChangeAspect="1"/>
          </p:cNvPicPr>
          <p:nvPr/>
        </p:nvPicPr>
        <p:blipFill>
          <a:blip r:embed="rId2"/>
          <a:stretch>
            <a:fillRect/>
          </a:stretch>
        </p:blipFill>
        <p:spPr>
          <a:xfrm>
            <a:off x="3048000" y="1524000"/>
            <a:ext cx="6096000" cy="3810000"/>
          </a:xfrm>
          <a:prstGeom prst="rect">
            <a:avLst/>
          </a:prstGeom>
        </p:spPr>
      </p:pic>
    </p:spTree>
    <p:extLst>
      <p:ext uri="{BB962C8B-B14F-4D97-AF65-F5344CB8AC3E}">
        <p14:creationId xmlns:p14="http://schemas.microsoft.com/office/powerpoint/2010/main" val="349336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93501D6A-7777-D96B-9963-997E26C2E089}"/>
              </a:ext>
            </a:extLst>
          </p:cNvPr>
          <p:cNvPicPr>
            <a:picLocks noChangeAspect="1"/>
          </p:cNvPicPr>
          <p:nvPr/>
        </p:nvPicPr>
        <p:blipFill>
          <a:blip r:embed="rId2"/>
          <a:stretch>
            <a:fillRect/>
          </a:stretch>
        </p:blipFill>
        <p:spPr>
          <a:xfrm>
            <a:off x="3048000" y="1524000"/>
            <a:ext cx="6096000" cy="3810000"/>
          </a:xfrm>
          <a:prstGeom prst="rect">
            <a:avLst/>
          </a:prstGeom>
        </p:spPr>
      </p:pic>
    </p:spTree>
    <p:extLst>
      <p:ext uri="{BB962C8B-B14F-4D97-AF65-F5344CB8AC3E}">
        <p14:creationId xmlns:p14="http://schemas.microsoft.com/office/powerpoint/2010/main" val="3055904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7" name="Rectangle 26">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4D326E6-DCF1-49C2-A73B-F2163348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E56B347-1009-9A10-7EF0-93839FCA8ACF}"/>
              </a:ext>
            </a:extLst>
          </p:cNvPr>
          <p:cNvSpPr>
            <a:spLocks noGrp="1"/>
          </p:cNvSpPr>
          <p:nvPr>
            <p:ph type="title"/>
          </p:nvPr>
        </p:nvSpPr>
        <p:spPr>
          <a:xfrm>
            <a:off x="1487487" y="3768810"/>
            <a:ext cx="9217026" cy="1769459"/>
          </a:xfrm>
        </p:spPr>
        <p:txBody>
          <a:bodyPr vert="horz" lIns="91440" tIns="45720" rIns="91440" bIns="45720" rtlCol="0" anchor="b">
            <a:normAutofit/>
          </a:bodyPr>
          <a:lstStyle/>
          <a:p>
            <a:pPr algn="ctr"/>
            <a:r>
              <a:rPr lang="en-US" b="1" dirty="0"/>
              <a:t>USER INTERACTIONS "DESIGN APP"</a:t>
            </a:r>
            <a:endParaRPr lang="en-US" b="1"/>
          </a:p>
        </p:txBody>
      </p:sp>
      <p:pic>
        <p:nvPicPr>
          <p:cNvPr id="7" name="Graphic 6" descr="Social Network">
            <a:extLst>
              <a:ext uri="{FF2B5EF4-FFF2-40B4-BE49-F238E27FC236}">
                <a16:creationId xmlns:a16="http://schemas.microsoft.com/office/drawing/2014/main" id="{D2873C4A-8E3B-5AEB-0BBD-1F390FC3AD99}"/>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4680" y="549275"/>
            <a:ext cx="2771775" cy="2771775"/>
          </a:xfrm>
          <a:prstGeom prst="rect">
            <a:avLst/>
          </a:prstGeom>
        </p:spPr>
      </p:pic>
    </p:spTree>
    <p:extLst>
      <p:ext uri="{BB962C8B-B14F-4D97-AF65-F5344CB8AC3E}">
        <p14:creationId xmlns:p14="http://schemas.microsoft.com/office/powerpoint/2010/main" val="362365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food login&#10;&#10;Description automatically generated">
            <a:extLst>
              <a:ext uri="{FF2B5EF4-FFF2-40B4-BE49-F238E27FC236}">
                <a16:creationId xmlns:a16="http://schemas.microsoft.com/office/drawing/2014/main" id="{E90CFB36-E7EB-3324-BAB1-3B95FA1100B7}"/>
              </a:ext>
            </a:extLst>
          </p:cNvPr>
          <p:cNvPicPr>
            <a:picLocks noChangeAspect="1"/>
          </p:cNvPicPr>
          <p:nvPr/>
        </p:nvPicPr>
        <p:blipFill>
          <a:blip r:embed="rId2"/>
          <a:stretch>
            <a:fillRect/>
          </a:stretch>
        </p:blipFill>
        <p:spPr>
          <a:xfrm>
            <a:off x="3499279" y="1371600"/>
            <a:ext cx="1899138" cy="4114800"/>
          </a:xfrm>
          <a:prstGeom prst="rect">
            <a:avLst/>
          </a:prstGeom>
        </p:spPr>
      </p:pic>
      <p:pic>
        <p:nvPicPr>
          <p:cNvPr id="4" name="Picture 3" descr="A screenshot of a phone&#10;&#10;Description automatically generated">
            <a:extLst>
              <a:ext uri="{FF2B5EF4-FFF2-40B4-BE49-F238E27FC236}">
                <a16:creationId xmlns:a16="http://schemas.microsoft.com/office/drawing/2014/main" id="{D47B2C68-E325-065F-C7D9-BFCB18721E62}"/>
              </a:ext>
            </a:extLst>
          </p:cNvPr>
          <p:cNvPicPr>
            <a:picLocks noChangeAspect="1"/>
          </p:cNvPicPr>
          <p:nvPr/>
        </p:nvPicPr>
        <p:blipFill>
          <a:blip r:embed="rId3"/>
          <a:stretch>
            <a:fillRect/>
          </a:stretch>
        </p:blipFill>
        <p:spPr>
          <a:xfrm>
            <a:off x="6439522" y="1371600"/>
            <a:ext cx="1899138" cy="4114800"/>
          </a:xfrm>
          <a:prstGeom prst="rect">
            <a:avLst/>
          </a:prstGeom>
        </p:spPr>
      </p:pic>
      <p:pic>
        <p:nvPicPr>
          <p:cNvPr id="5" name="Picture 4" descr="A screenshot of a food order&#10;&#10;Description automatically generated">
            <a:extLst>
              <a:ext uri="{FF2B5EF4-FFF2-40B4-BE49-F238E27FC236}">
                <a16:creationId xmlns:a16="http://schemas.microsoft.com/office/drawing/2014/main" id="{8B7A9F95-90C5-AFE0-5422-ED18414FEBEE}"/>
              </a:ext>
            </a:extLst>
          </p:cNvPr>
          <p:cNvPicPr>
            <a:picLocks noChangeAspect="1"/>
          </p:cNvPicPr>
          <p:nvPr/>
        </p:nvPicPr>
        <p:blipFill>
          <a:blip r:embed="rId4"/>
          <a:stretch>
            <a:fillRect/>
          </a:stretch>
        </p:blipFill>
        <p:spPr>
          <a:xfrm>
            <a:off x="9441340" y="1371600"/>
            <a:ext cx="1899138" cy="4114800"/>
          </a:xfrm>
          <a:prstGeom prst="rect">
            <a:avLst/>
          </a:prstGeom>
        </p:spPr>
      </p:pic>
      <p:pic>
        <p:nvPicPr>
          <p:cNvPr id="6" name="Picture 5" descr="A logo for a restaurant&#10;&#10;Description automatically generated">
            <a:extLst>
              <a:ext uri="{FF2B5EF4-FFF2-40B4-BE49-F238E27FC236}">
                <a16:creationId xmlns:a16="http://schemas.microsoft.com/office/drawing/2014/main" id="{51C4E257-DB30-A969-A39C-145DECC16421}"/>
              </a:ext>
            </a:extLst>
          </p:cNvPr>
          <p:cNvPicPr>
            <a:picLocks noChangeAspect="1"/>
          </p:cNvPicPr>
          <p:nvPr/>
        </p:nvPicPr>
        <p:blipFill>
          <a:blip r:embed="rId5"/>
          <a:stretch>
            <a:fillRect/>
          </a:stretch>
        </p:blipFill>
        <p:spPr>
          <a:xfrm>
            <a:off x="697583" y="1371600"/>
            <a:ext cx="1899138" cy="4114800"/>
          </a:xfrm>
          <a:prstGeom prst="rect">
            <a:avLst/>
          </a:prstGeom>
        </p:spPr>
      </p:pic>
    </p:spTree>
    <p:extLst>
      <p:ext uri="{BB962C8B-B14F-4D97-AF65-F5344CB8AC3E}">
        <p14:creationId xmlns:p14="http://schemas.microsoft.com/office/powerpoint/2010/main" val="3532079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food order&#10;&#10;Description automatically generated">
            <a:extLst>
              <a:ext uri="{FF2B5EF4-FFF2-40B4-BE49-F238E27FC236}">
                <a16:creationId xmlns:a16="http://schemas.microsoft.com/office/drawing/2014/main" id="{3F495777-158C-A5D8-84C1-BAC12A4C468D}"/>
              </a:ext>
            </a:extLst>
          </p:cNvPr>
          <p:cNvPicPr>
            <a:picLocks noChangeAspect="1"/>
          </p:cNvPicPr>
          <p:nvPr/>
        </p:nvPicPr>
        <p:blipFill>
          <a:blip r:embed="rId2"/>
          <a:stretch>
            <a:fillRect/>
          </a:stretch>
        </p:blipFill>
        <p:spPr>
          <a:xfrm>
            <a:off x="2098431" y="1169894"/>
            <a:ext cx="1899138" cy="4114800"/>
          </a:xfrm>
          <a:prstGeom prst="rect">
            <a:avLst/>
          </a:prstGeom>
        </p:spPr>
      </p:pic>
      <p:pic>
        <p:nvPicPr>
          <p:cNvPr id="4" name="Picture 3" descr="A screenshot of a menu&#10;&#10;Description automatically generated">
            <a:extLst>
              <a:ext uri="{FF2B5EF4-FFF2-40B4-BE49-F238E27FC236}">
                <a16:creationId xmlns:a16="http://schemas.microsoft.com/office/drawing/2014/main" id="{0A38FD64-47FB-98A1-EA6F-553EA0CD097E}"/>
              </a:ext>
            </a:extLst>
          </p:cNvPr>
          <p:cNvPicPr>
            <a:picLocks noChangeAspect="1"/>
          </p:cNvPicPr>
          <p:nvPr/>
        </p:nvPicPr>
        <p:blipFill>
          <a:blip r:embed="rId3"/>
          <a:stretch>
            <a:fillRect/>
          </a:stretch>
        </p:blipFill>
        <p:spPr>
          <a:xfrm>
            <a:off x="5286505" y="1169894"/>
            <a:ext cx="1899138" cy="411480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990A02C3-E1B1-C73A-8642-F988F886016B}"/>
              </a:ext>
            </a:extLst>
          </p:cNvPr>
          <p:cNvPicPr>
            <a:picLocks noChangeAspect="1"/>
          </p:cNvPicPr>
          <p:nvPr/>
        </p:nvPicPr>
        <p:blipFill>
          <a:blip r:embed="rId4"/>
          <a:stretch>
            <a:fillRect/>
          </a:stretch>
        </p:blipFill>
        <p:spPr>
          <a:xfrm>
            <a:off x="8194431" y="1169894"/>
            <a:ext cx="1899138" cy="4114800"/>
          </a:xfrm>
          <a:prstGeom prst="rect">
            <a:avLst/>
          </a:prstGeom>
        </p:spPr>
      </p:pic>
    </p:spTree>
    <p:extLst>
      <p:ext uri="{BB962C8B-B14F-4D97-AF65-F5344CB8AC3E}">
        <p14:creationId xmlns:p14="http://schemas.microsoft.com/office/powerpoint/2010/main" val="3451933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menu&#10;&#10;Description automatically generated">
            <a:extLst>
              <a:ext uri="{FF2B5EF4-FFF2-40B4-BE49-F238E27FC236}">
                <a16:creationId xmlns:a16="http://schemas.microsoft.com/office/drawing/2014/main" id="{502D3B9E-A39E-8AA9-ADEB-0B169E873FDE}"/>
              </a:ext>
            </a:extLst>
          </p:cNvPr>
          <p:cNvPicPr>
            <a:picLocks noChangeAspect="1"/>
          </p:cNvPicPr>
          <p:nvPr/>
        </p:nvPicPr>
        <p:blipFill>
          <a:blip r:embed="rId2"/>
          <a:stretch>
            <a:fillRect/>
          </a:stretch>
        </p:blipFill>
        <p:spPr>
          <a:xfrm>
            <a:off x="1178331" y="1123527"/>
            <a:ext cx="2129720" cy="4604800"/>
          </a:xfrm>
          <a:prstGeom prst="rect">
            <a:avLst/>
          </a:prstGeom>
        </p:spPr>
      </p:pic>
      <p:cxnSp>
        <p:nvCxnSpPr>
          <p:cNvPr id="17"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menu&#10;&#10;Description automatically generated">
            <a:extLst>
              <a:ext uri="{FF2B5EF4-FFF2-40B4-BE49-F238E27FC236}">
                <a16:creationId xmlns:a16="http://schemas.microsoft.com/office/drawing/2014/main" id="{B3BA46E4-D845-3651-3FCA-ADF49A38643F}"/>
              </a:ext>
            </a:extLst>
          </p:cNvPr>
          <p:cNvPicPr>
            <a:picLocks noChangeAspect="1"/>
          </p:cNvPicPr>
          <p:nvPr/>
        </p:nvPicPr>
        <p:blipFill>
          <a:blip r:embed="rId3"/>
          <a:stretch>
            <a:fillRect/>
          </a:stretch>
        </p:blipFill>
        <p:spPr>
          <a:xfrm>
            <a:off x="5014488" y="1123527"/>
            <a:ext cx="2129720" cy="4604800"/>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menu of food on a black background&#10;&#10;Description automatically generated">
            <a:extLst>
              <a:ext uri="{FF2B5EF4-FFF2-40B4-BE49-F238E27FC236}">
                <a16:creationId xmlns:a16="http://schemas.microsoft.com/office/drawing/2014/main" id="{87045405-2306-793C-9B46-8AE887555782}"/>
              </a:ext>
            </a:extLst>
          </p:cNvPr>
          <p:cNvPicPr>
            <a:picLocks noChangeAspect="1"/>
          </p:cNvPicPr>
          <p:nvPr/>
        </p:nvPicPr>
        <p:blipFill>
          <a:blip r:embed="rId4"/>
          <a:stretch>
            <a:fillRect/>
          </a:stretch>
        </p:blipFill>
        <p:spPr>
          <a:xfrm>
            <a:off x="8856036" y="1123528"/>
            <a:ext cx="2129720" cy="4604800"/>
          </a:xfrm>
          <a:prstGeom prst="rect">
            <a:avLst/>
          </a:prstGeom>
        </p:spPr>
      </p:pic>
    </p:spTree>
    <p:extLst>
      <p:ext uri="{BB962C8B-B14F-4D97-AF65-F5344CB8AC3E}">
        <p14:creationId xmlns:p14="http://schemas.microsoft.com/office/powerpoint/2010/main" val="1967288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6" name="Rectangle 35">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Content Placeholder 3" descr="A hand holding a computer and a globe&#10;&#10;Description automatically generated">
            <a:extLst>
              <a:ext uri="{FF2B5EF4-FFF2-40B4-BE49-F238E27FC236}">
                <a16:creationId xmlns:a16="http://schemas.microsoft.com/office/drawing/2014/main" id="{03E886F5-A4B8-1D89-A75D-5CD83B4F0D83}"/>
              </a:ext>
            </a:extLst>
          </p:cNvPr>
          <p:cNvPicPr>
            <a:picLocks noGrp="1" noChangeAspect="1"/>
          </p:cNvPicPr>
          <p:nvPr>
            <p:ph idx="1"/>
          </p:nvPr>
        </p:nvPicPr>
        <p:blipFill>
          <a:blip r:embed="rId2">
            <a:alphaModFix/>
            <a:extLst>
              <a:ext uri="{837473B0-CC2E-450A-ABE3-18F120FF3D39}">
                <a1611:picAttrSrcUrl xmlns:a1611="http://schemas.microsoft.com/office/drawing/2016/11/main" r:id="rId3"/>
              </a:ext>
            </a:extLst>
          </a:blip>
          <a:srcRect r="882" b="-1"/>
          <a:stretch/>
        </p:blipFill>
        <p:spPr>
          <a:xfrm>
            <a:off x="-688" y="-4"/>
            <a:ext cx="12192687" cy="6858000"/>
          </a:xfrm>
          <a:prstGeom prst="rect">
            <a:avLst/>
          </a:prstGeom>
        </p:spPr>
      </p:pic>
      <p:grpSp>
        <p:nvGrpSpPr>
          <p:cNvPr id="37" name="Group 36">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04440CB7-77D2-6B9A-ED28-55D86B7BBBC6}"/>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b="1">
                <a:solidFill>
                  <a:srgbClr val="FFFFFF"/>
                </a:solidFill>
              </a:rPr>
              <a:t>BUSINESS SOLUTION</a:t>
            </a:r>
          </a:p>
        </p:txBody>
      </p:sp>
    </p:spTree>
    <p:extLst>
      <p:ext uri="{BB962C8B-B14F-4D97-AF65-F5344CB8AC3E}">
        <p14:creationId xmlns:p14="http://schemas.microsoft.com/office/powerpoint/2010/main" val="36344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7" name="Rectangle 26">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4D326E6-DCF1-49C2-A73B-F2163348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C97BF96-1291-1BCD-288B-C67B218273EF}"/>
              </a:ext>
            </a:extLst>
          </p:cNvPr>
          <p:cNvSpPr>
            <a:spLocks noGrp="1"/>
          </p:cNvSpPr>
          <p:nvPr>
            <p:ph type="title"/>
          </p:nvPr>
        </p:nvSpPr>
        <p:spPr>
          <a:xfrm>
            <a:off x="1487487" y="3768810"/>
            <a:ext cx="9217026" cy="1769459"/>
          </a:xfrm>
        </p:spPr>
        <p:txBody>
          <a:bodyPr vert="horz" lIns="91440" tIns="45720" rIns="91440" bIns="45720" rtlCol="0" anchor="b">
            <a:normAutofit/>
          </a:bodyPr>
          <a:lstStyle/>
          <a:p>
            <a:pPr algn="ctr"/>
            <a:r>
              <a:rPr lang="en-US" b="1" dirty="0"/>
              <a:t>ADMIN INTERACTIONS</a:t>
            </a:r>
            <a:endParaRPr lang="en-US" b="1"/>
          </a:p>
        </p:txBody>
      </p:sp>
      <p:pic>
        <p:nvPicPr>
          <p:cNvPr id="7" name="Graphic 6" descr="User">
            <a:extLst>
              <a:ext uri="{FF2B5EF4-FFF2-40B4-BE49-F238E27FC236}">
                <a16:creationId xmlns:a16="http://schemas.microsoft.com/office/drawing/2014/main" id="{DB7DEEA3-7F8B-9C80-28DB-B7E5F5506BB0}"/>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4680" y="549275"/>
            <a:ext cx="2771775" cy="2771775"/>
          </a:xfrm>
          <a:prstGeom prst="rect">
            <a:avLst/>
          </a:prstGeom>
        </p:spPr>
      </p:pic>
    </p:spTree>
    <p:extLst>
      <p:ext uri="{BB962C8B-B14F-4D97-AF65-F5344CB8AC3E}">
        <p14:creationId xmlns:p14="http://schemas.microsoft.com/office/powerpoint/2010/main" val="729255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food login&#10;&#10;Description automatically generated">
            <a:extLst>
              <a:ext uri="{FF2B5EF4-FFF2-40B4-BE49-F238E27FC236}">
                <a16:creationId xmlns:a16="http://schemas.microsoft.com/office/drawing/2014/main" id="{D3D34EAA-D1AB-8312-4BFD-6B4F937DDC90}"/>
              </a:ext>
            </a:extLst>
          </p:cNvPr>
          <p:cNvPicPr>
            <a:picLocks noChangeAspect="1"/>
          </p:cNvPicPr>
          <p:nvPr/>
        </p:nvPicPr>
        <p:blipFill>
          <a:blip r:embed="rId2"/>
          <a:stretch>
            <a:fillRect/>
          </a:stretch>
        </p:blipFill>
        <p:spPr>
          <a:xfrm>
            <a:off x="804151" y="1371600"/>
            <a:ext cx="1899138" cy="4114800"/>
          </a:xfrm>
          <a:prstGeom prst="rect">
            <a:avLst/>
          </a:prstGeom>
        </p:spPr>
      </p:pic>
      <p:pic>
        <p:nvPicPr>
          <p:cNvPr id="3" name="Picture 2" descr="A screenshot of a phone&#10;&#10;Description automatically generated">
            <a:extLst>
              <a:ext uri="{FF2B5EF4-FFF2-40B4-BE49-F238E27FC236}">
                <a16:creationId xmlns:a16="http://schemas.microsoft.com/office/drawing/2014/main" id="{3DFDA452-4BAB-9F82-EE29-E9B14023D89D}"/>
              </a:ext>
            </a:extLst>
          </p:cNvPr>
          <p:cNvPicPr>
            <a:picLocks noChangeAspect="1"/>
          </p:cNvPicPr>
          <p:nvPr/>
        </p:nvPicPr>
        <p:blipFill>
          <a:blip r:embed="rId3"/>
          <a:stretch>
            <a:fillRect/>
          </a:stretch>
        </p:blipFill>
        <p:spPr>
          <a:xfrm>
            <a:off x="3628034" y="1371600"/>
            <a:ext cx="1899138" cy="4114800"/>
          </a:xfrm>
          <a:prstGeom prst="rect">
            <a:avLst/>
          </a:prstGeom>
        </p:spPr>
      </p:pic>
      <p:pic>
        <p:nvPicPr>
          <p:cNvPr id="4" name="Picture 3" descr="A screenshot of a menu&#10;&#10;Description automatically generated">
            <a:extLst>
              <a:ext uri="{FF2B5EF4-FFF2-40B4-BE49-F238E27FC236}">
                <a16:creationId xmlns:a16="http://schemas.microsoft.com/office/drawing/2014/main" id="{142E0417-19DA-01C1-81E2-3B863BB1F2C3}"/>
              </a:ext>
            </a:extLst>
          </p:cNvPr>
          <p:cNvPicPr>
            <a:picLocks noChangeAspect="1"/>
          </p:cNvPicPr>
          <p:nvPr/>
        </p:nvPicPr>
        <p:blipFill>
          <a:blip r:embed="rId4"/>
          <a:stretch>
            <a:fillRect/>
          </a:stretch>
        </p:blipFill>
        <p:spPr>
          <a:xfrm>
            <a:off x="6451916" y="1371600"/>
            <a:ext cx="1899138" cy="4114800"/>
          </a:xfrm>
          <a:prstGeom prst="rect">
            <a:avLst/>
          </a:prstGeom>
        </p:spPr>
      </p:pic>
      <p:pic>
        <p:nvPicPr>
          <p:cNvPr id="5" name="Picture 4" descr="A menu of food on a black background&#10;&#10;Description automatically generated">
            <a:extLst>
              <a:ext uri="{FF2B5EF4-FFF2-40B4-BE49-F238E27FC236}">
                <a16:creationId xmlns:a16="http://schemas.microsoft.com/office/drawing/2014/main" id="{4D1CA432-7BFB-C953-F5D0-BB72A99FCFBC}"/>
              </a:ext>
            </a:extLst>
          </p:cNvPr>
          <p:cNvPicPr>
            <a:picLocks noChangeAspect="1"/>
          </p:cNvPicPr>
          <p:nvPr/>
        </p:nvPicPr>
        <p:blipFill>
          <a:blip r:embed="rId5"/>
          <a:stretch>
            <a:fillRect/>
          </a:stretch>
        </p:blipFill>
        <p:spPr>
          <a:xfrm>
            <a:off x="9365446" y="1371600"/>
            <a:ext cx="1899138" cy="4114800"/>
          </a:xfrm>
          <a:prstGeom prst="rect">
            <a:avLst/>
          </a:prstGeom>
        </p:spPr>
      </p:pic>
    </p:spTree>
    <p:extLst>
      <p:ext uri="{BB962C8B-B14F-4D97-AF65-F5344CB8AC3E}">
        <p14:creationId xmlns:p14="http://schemas.microsoft.com/office/powerpoint/2010/main" val="118951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a:extLst>
              <a:ext uri="{FF2B5EF4-FFF2-40B4-BE49-F238E27FC236}">
                <a16:creationId xmlns:a16="http://schemas.microsoft.com/office/drawing/2014/main" id="{5C0D20BE-5212-4361-6827-AA9E5EECA42D}"/>
              </a:ext>
            </a:extLst>
          </p:cNvPr>
          <p:cNvPicPr>
            <a:picLocks noChangeAspect="1"/>
          </p:cNvPicPr>
          <p:nvPr/>
        </p:nvPicPr>
        <p:blipFill>
          <a:blip r:embed="rId2">
            <a:alphaModFix/>
          </a:blip>
          <a:srcRect t="30243" r="-8" b="12098"/>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F687F7ED-FAEF-9228-2123-E3333EFEC989}"/>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b="1">
                <a:solidFill>
                  <a:srgbClr val="FFFFFF"/>
                </a:solidFill>
              </a:rPr>
              <a:t>DATABASE DESIGN</a:t>
            </a:r>
          </a:p>
        </p:txBody>
      </p:sp>
    </p:spTree>
    <p:extLst>
      <p:ext uri="{BB962C8B-B14F-4D97-AF65-F5344CB8AC3E}">
        <p14:creationId xmlns:p14="http://schemas.microsoft.com/office/powerpoint/2010/main" val="1409508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BE448BA-61A8-6817-D44C-09F2EE89B0B3}"/>
              </a:ext>
            </a:extLst>
          </p:cNvPr>
          <p:cNvPicPr>
            <a:picLocks noChangeAspect="1"/>
          </p:cNvPicPr>
          <p:nvPr/>
        </p:nvPicPr>
        <p:blipFill>
          <a:blip r:embed="rId2"/>
          <a:stretch>
            <a:fillRect/>
          </a:stretch>
        </p:blipFill>
        <p:spPr>
          <a:xfrm>
            <a:off x="3048000" y="1694392"/>
            <a:ext cx="6096000" cy="3469217"/>
          </a:xfrm>
          <a:prstGeom prst="rect">
            <a:avLst/>
          </a:prstGeom>
        </p:spPr>
      </p:pic>
    </p:spTree>
    <p:extLst>
      <p:ext uri="{BB962C8B-B14F-4D97-AF65-F5344CB8AC3E}">
        <p14:creationId xmlns:p14="http://schemas.microsoft.com/office/powerpoint/2010/main" val="282224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242C9D5-D910-B438-D18F-88DB16DDAEA9}"/>
              </a:ext>
            </a:extLst>
          </p:cNvPr>
          <p:cNvPicPr>
            <a:picLocks noChangeAspect="1"/>
          </p:cNvPicPr>
          <p:nvPr/>
        </p:nvPicPr>
        <p:blipFill>
          <a:blip r:embed="rId2"/>
          <a:stretch>
            <a:fillRect/>
          </a:stretch>
        </p:blipFill>
        <p:spPr>
          <a:xfrm>
            <a:off x="3048000" y="1693333"/>
            <a:ext cx="6096000" cy="3471333"/>
          </a:xfrm>
          <a:prstGeom prst="rect">
            <a:avLst/>
          </a:prstGeom>
        </p:spPr>
      </p:pic>
    </p:spTree>
    <p:extLst>
      <p:ext uri="{BB962C8B-B14F-4D97-AF65-F5344CB8AC3E}">
        <p14:creationId xmlns:p14="http://schemas.microsoft.com/office/powerpoint/2010/main" val="1368429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ata flow&#10;&#10;Description automatically generated">
            <a:extLst>
              <a:ext uri="{FF2B5EF4-FFF2-40B4-BE49-F238E27FC236}">
                <a16:creationId xmlns:a16="http://schemas.microsoft.com/office/drawing/2014/main" id="{8E9BD3F8-AF61-2B3C-F542-932BF91ADEDC}"/>
              </a:ext>
            </a:extLst>
          </p:cNvPr>
          <p:cNvPicPr>
            <a:picLocks noChangeAspect="1"/>
          </p:cNvPicPr>
          <p:nvPr/>
        </p:nvPicPr>
        <p:blipFill>
          <a:blip r:embed="rId2"/>
          <a:stretch>
            <a:fillRect/>
          </a:stretch>
        </p:blipFill>
        <p:spPr>
          <a:xfrm>
            <a:off x="3048000" y="1454143"/>
            <a:ext cx="6096000" cy="3949714"/>
          </a:xfrm>
          <a:prstGeom prst="rect">
            <a:avLst/>
          </a:prstGeom>
        </p:spPr>
      </p:pic>
    </p:spTree>
    <p:extLst>
      <p:ext uri="{BB962C8B-B14F-4D97-AF65-F5344CB8AC3E}">
        <p14:creationId xmlns:p14="http://schemas.microsoft.com/office/powerpoint/2010/main" val="1984002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101A-C400-C824-AB6D-8CF1D637B47D}"/>
              </a:ext>
            </a:extLst>
          </p:cNvPr>
          <p:cNvSpPr>
            <a:spLocks noGrp="1"/>
          </p:cNvSpPr>
          <p:nvPr>
            <p:ph type="title"/>
          </p:nvPr>
        </p:nvSpPr>
        <p:spPr/>
        <p:txBody>
          <a:bodyPr/>
          <a:lstStyle/>
          <a:p>
            <a:r>
              <a:rPr lang="en-US"/>
              <a:t>OUR BUSINESS SOLUTION:</a:t>
            </a:r>
          </a:p>
        </p:txBody>
      </p:sp>
      <p:sp>
        <p:nvSpPr>
          <p:cNvPr id="4" name="Text Placeholder 3">
            <a:extLst>
              <a:ext uri="{FF2B5EF4-FFF2-40B4-BE49-F238E27FC236}">
                <a16:creationId xmlns:a16="http://schemas.microsoft.com/office/drawing/2014/main" id="{87F98126-0AEF-9B1E-0ABA-3E5E9B3ADF5C}"/>
              </a:ext>
            </a:extLst>
          </p:cNvPr>
          <p:cNvSpPr>
            <a:spLocks noGrp="1"/>
          </p:cNvSpPr>
          <p:nvPr>
            <p:ph type="body" idx="1"/>
          </p:nvPr>
        </p:nvSpPr>
        <p:spPr/>
        <p:txBody>
          <a:bodyPr>
            <a:normAutofit/>
          </a:bodyPr>
          <a:lstStyle/>
          <a:p>
            <a:r>
              <a:rPr lang="en-US" sz="3600" b="1">
                <a:solidFill>
                  <a:srgbClr val="7030A0"/>
                </a:solidFill>
              </a:rPr>
              <a:t>WEBSITE</a:t>
            </a:r>
          </a:p>
        </p:txBody>
      </p:sp>
      <p:sp>
        <p:nvSpPr>
          <p:cNvPr id="3" name="Content Placeholder 2">
            <a:extLst>
              <a:ext uri="{FF2B5EF4-FFF2-40B4-BE49-F238E27FC236}">
                <a16:creationId xmlns:a16="http://schemas.microsoft.com/office/drawing/2014/main" id="{B3910C30-C5BA-75DB-562B-8F9B8C5D9DC1}"/>
              </a:ext>
            </a:extLst>
          </p:cNvPr>
          <p:cNvSpPr>
            <a:spLocks noGrp="1"/>
          </p:cNvSpPr>
          <p:nvPr>
            <p:ph sz="half" idx="2"/>
          </p:nvPr>
        </p:nvSpPr>
        <p:spPr/>
        <p:txBody>
          <a:bodyPr vert="horz" lIns="91440" tIns="45720" rIns="91440" bIns="45720" rtlCol="0" anchor="t">
            <a:normAutofit/>
          </a:bodyPr>
          <a:lstStyle/>
          <a:p>
            <a:pPr marL="285750" indent="-285750"/>
            <a:r>
              <a:rPr lang="en-US" sz="1600">
                <a:latin typeface="Helvetica Neue"/>
              </a:rPr>
              <a:t>To address the first issue, we are designing a comprehensive website that not only streamlines the food ordering process but also provides detailed information about the various food items available from a nearby vendor. The website will feature intuitive navigation, detailed menus, nutritional information, pricing, and vendor ratings, ensuring that users are well-informed about their food choices.</a:t>
            </a:r>
            <a:endParaRPr lang="en-US" sz="1600"/>
          </a:p>
          <a:p>
            <a:pPr marL="0" indent="0">
              <a:buNone/>
            </a:pPr>
            <a:endParaRPr lang="en-US" sz="1600">
              <a:latin typeface="Helvetica Neue"/>
            </a:endParaRPr>
          </a:p>
          <a:p>
            <a:pPr marL="269875" indent="-269875"/>
            <a:endParaRPr lang="en-US"/>
          </a:p>
        </p:txBody>
      </p:sp>
      <p:sp>
        <p:nvSpPr>
          <p:cNvPr id="5" name="Text Placeholder 4">
            <a:extLst>
              <a:ext uri="{FF2B5EF4-FFF2-40B4-BE49-F238E27FC236}">
                <a16:creationId xmlns:a16="http://schemas.microsoft.com/office/drawing/2014/main" id="{A328B1E7-630C-76D9-2750-1E8FC2C29A7A}"/>
              </a:ext>
            </a:extLst>
          </p:cNvPr>
          <p:cNvSpPr>
            <a:spLocks noGrp="1"/>
          </p:cNvSpPr>
          <p:nvPr>
            <p:ph type="body" sz="quarter" idx="3"/>
          </p:nvPr>
        </p:nvSpPr>
        <p:spPr/>
        <p:txBody>
          <a:bodyPr>
            <a:normAutofit/>
          </a:bodyPr>
          <a:lstStyle/>
          <a:p>
            <a:r>
              <a:rPr lang="en-US" sz="3600" b="1">
                <a:solidFill>
                  <a:srgbClr val="0070C0"/>
                </a:solidFill>
              </a:rPr>
              <a:t>APPLICATION</a:t>
            </a:r>
          </a:p>
        </p:txBody>
      </p:sp>
      <p:sp>
        <p:nvSpPr>
          <p:cNvPr id="6" name="Content Placeholder 5">
            <a:extLst>
              <a:ext uri="{FF2B5EF4-FFF2-40B4-BE49-F238E27FC236}">
                <a16:creationId xmlns:a16="http://schemas.microsoft.com/office/drawing/2014/main" id="{E48CF987-4C6F-AD03-358F-AC411EA132CC}"/>
              </a:ext>
            </a:extLst>
          </p:cNvPr>
          <p:cNvSpPr>
            <a:spLocks noGrp="1"/>
          </p:cNvSpPr>
          <p:nvPr>
            <p:ph sz="quarter" idx="4"/>
          </p:nvPr>
        </p:nvSpPr>
        <p:spPr/>
        <p:txBody>
          <a:bodyPr vert="horz" lIns="91440" tIns="45720" rIns="91440" bIns="45720" rtlCol="0" anchor="t">
            <a:normAutofit/>
          </a:bodyPr>
          <a:lstStyle/>
          <a:p>
            <a:pPr marL="269875" indent="-269875"/>
            <a:r>
              <a:rPr lang="en-US" sz="1600">
                <a:latin typeface="Helvetica Neue"/>
              </a:rPr>
              <a:t>To address the second issue, we are developing a mobile application that will enable users to create accounts and seamlessly order food from nearby campus vendor. This application will allow users to browse menus, customize their orders, make secure payments, and track their orders in real-time. The app aims to enhance the overall user experience by providing a convenient and efficient platform for food ordering on the go.</a:t>
            </a:r>
            <a:endParaRPr lang="en-US" sz="1600"/>
          </a:p>
          <a:p>
            <a:pPr marL="269875" indent="-269875"/>
            <a:endParaRPr lang="en-US"/>
          </a:p>
        </p:txBody>
      </p:sp>
    </p:spTree>
    <p:extLst>
      <p:ext uri="{BB962C8B-B14F-4D97-AF65-F5344CB8AC3E}">
        <p14:creationId xmlns:p14="http://schemas.microsoft.com/office/powerpoint/2010/main" val="213360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5" name="Picture 4" descr="White arrows painted on the asphalt">
            <a:extLst>
              <a:ext uri="{FF2B5EF4-FFF2-40B4-BE49-F238E27FC236}">
                <a16:creationId xmlns:a16="http://schemas.microsoft.com/office/drawing/2014/main" id="{890D7A20-84CA-FCCC-F4C9-760925959FF1}"/>
              </a:ext>
            </a:extLst>
          </p:cNvPr>
          <p:cNvPicPr>
            <a:picLocks noChangeAspect="1"/>
          </p:cNvPicPr>
          <p:nvPr/>
        </p:nvPicPr>
        <p:blipFill>
          <a:blip r:embed="rId2">
            <a:alphaModFix/>
          </a:blip>
          <a:srcRect r="-8" b="15230"/>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7C2EA52D-7029-AD7E-8EB8-2DEEE4098620}"/>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sz="4700">
                <a:solidFill>
                  <a:srgbClr val="FFFFFF"/>
                </a:solidFill>
              </a:rPr>
              <a:t>MILESTONE &amp; DELIVERABLES</a:t>
            </a:r>
          </a:p>
        </p:txBody>
      </p:sp>
    </p:spTree>
    <p:extLst>
      <p:ext uri="{BB962C8B-B14F-4D97-AF65-F5344CB8AC3E}">
        <p14:creationId xmlns:p14="http://schemas.microsoft.com/office/powerpoint/2010/main" val="374421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38880E-76B9-25BE-76D3-1F6A4D60B039}"/>
              </a:ext>
            </a:extLst>
          </p:cNvPr>
          <p:cNvGraphicFramePr>
            <a:graphicFrameLocks noGrp="1"/>
          </p:cNvGraphicFramePr>
          <p:nvPr>
            <p:extLst>
              <p:ext uri="{D42A27DB-BD31-4B8C-83A1-F6EECF244321}">
                <p14:modId xmlns:p14="http://schemas.microsoft.com/office/powerpoint/2010/main" val="482362797"/>
              </p:ext>
            </p:extLst>
          </p:nvPr>
        </p:nvGraphicFramePr>
        <p:xfrm>
          <a:off x="284787" y="200121"/>
          <a:ext cx="11621088" cy="6425361"/>
        </p:xfrm>
        <a:graphic>
          <a:graphicData uri="http://schemas.openxmlformats.org/drawingml/2006/table">
            <a:tbl>
              <a:tblPr bandRow="1">
                <a:tableStyleId>{5C22544A-7EE6-4342-B048-85BDC9FD1C3A}</a:tableStyleId>
              </a:tblPr>
              <a:tblGrid>
                <a:gridCol w="5839817">
                  <a:extLst>
                    <a:ext uri="{9D8B030D-6E8A-4147-A177-3AD203B41FA5}">
                      <a16:colId xmlns:a16="http://schemas.microsoft.com/office/drawing/2014/main" val="3106293980"/>
                    </a:ext>
                  </a:extLst>
                </a:gridCol>
                <a:gridCol w="5781271">
                  <a:extLst>
                    <a:ext uri="{9D8B030D-6E8A-4147-A177-3AD203B41FA5}">
                      <a16:colId xmlns:a16="http://schemas.microsoft.com/office/drawing/2014/main" val="2266357867"/>
                    </a:ext>
                  </a:extLst>
                </a:gridCol>
              </a:tblGrid>
              <a:tr h="255563">
                <a:tc>
                  <a:txBody>
                    <a:bodyPr/>
                    <a:lstStyle/>
                    <a:p>
                      <a:r>
                        <a:rPr lang="en-US" b="1">
                          <a:solidFill>
                            <a:schemeClr val="tx1"/>
                          </a:solidFill>
                          <a:effectLst/>
                        </a:rPr>
                        <a:t>Milestones</a:t>
                      </a:r>
                      <a:endParaRPr lang="en-US">
                        <a:solidFill>
                          <a:schemeClr val="tx1"/>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b="1">
                          <a:solidFill>
                            <a:schemeClr val="tx1"/>
                          </a:solidFill>
                          <a:effectLst/>
                        </a:rPr>
                        <a:t>Deliverables</a:t>
                      </a:r>
                      <a:endParaRPr lang="en-US">
                        <a:solidFill>
                          <a:schemeClr val="tx1"/>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20B962"/>
                      </a:solidFill>
                      <a:prstDash val="solid"/>
                      <a:round/>
                      <a:headEnd type="none" w="med" len="med"/>
                      <a:tailEnd type="none" w="med" len="med"/>
                    </a:lnR>
                    <a:lnT w="12700" cap="flat" cmpd="sng" algn="ctr">
                      <a:solidFill>
                        <a:srgbClr val="20B962"/>
                      </a:solidFill>
                      <a:prstDash val="solid"/>
                      <a:round/>
                      <a:headEnd type="none" w="med" len="med"/>
                      <a:tailEnd type="none" w="med" len="med"/>
                    </a:lnT>
                    <a:lnB w="12700" cap="flat" cmpd="sng" algn="ctr">
                      <a:solidFill>
                        <a:srgbClr val="20B962"/>
                      </a:solidFill>
                      <a:prstDash val="solid"/>
                      <a:round/>
                      <a:headEnd type="none" w="med" len="med"/>
                      <a:tailEnd type="none" w="med" len="med"/>
                    </a:lnB>
                    <a:noFill/>
                  </a:tcPr>
                </a:tc>
                <a:extLst>
                  <a:ext uri="{0D108BD9-81ED-4DB2-BD59-A6C34878D82A}">
                    <a16:rowId xmlns:a16="http://schemas.microsoft.com/office/drawing/2014/main" val="777310405"/>
                  </a:ext>
                </a:extLst>
              </a:tr>
              <a:tr h="255563">
                <a:tc>
                  <a:txBody>
                    <a:bodyPr/>
                    <a:lstStyle/>
                    <a:p>
                      <a:pPr marL="342900" lvl="0" indent="-342900"/>
                      <a:r>
                        <a:rPr lang="en-GB" b="1">
                          <a:effectLst/>
                        </a:rPr>
                        <a:t>Approval Document</a:t>
                      </a:r>
                      <a:endParaRPr lang="en-GB">
                        <a:effectLst/>
                      </a:endParaRPr>
                    </a:p>
                  </a:txBody>
                  <a:tcPr marL="68580" marR="68580" marT="0" marB="0">
                    <a:lnL w="12700" cap="flat" cmpd="sng" algn="ctr">
                      <a:solidFill>
                        <a:srgbClr val="60AE1F"/>
                      </a:solidFill>
                      <a:prstDash val="solid"/>
                      <a:round/>
                      <a:headEnd type="none" w="med" len="med"/>
                      <a:tailEnd type="none" w="med" len="med"/>
                    </a:lnL>
                    <a:lnR w="12700" cap="flat" cmpd="sng" algn="ctr">
                      <a:solidFill>
                        <a:srgbClr val="60AE1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0AE1F"/>
                      </a:solidFill>
                      <a:prstDash val="solid"/>
                      <a:round/>
                      <a:headEnd type="none" w="med" len="med"/>
                      <a:tailEnd type="none" w="med" len="med"/>
                    </a:lnB>
                    <a:solidFill>
                      <a:srgbClr val="95DCF7"/>
                    </a:solidFill>
                  </a:tcPr>
                </a:tc>
                <a:tc>
                  <a:txBody>
                    <a:bodyPr/>
                    <a:lstStyle/>
                    <a:p>
                      <a:r>
                        <a:rPr lang="en-GB">
                          <a:effectLst/>
                        </a:rPr>
                        <a:t>Project proposal, scope document</a:t>
                      </a:r>
                    </a:p>
                  </a:txBody>
                  <a:tcPr marL="68580" marR="68580" marT="0" marB="0">
                    <a:lnL w="12700" cap="flat" cmpd="sng" algn="ctr">
                      <a:solidFill>
                        <a:srgbClr val="60AE1F"/>
                      </a:solidFill>
                      <a:prstDash val="solid"/>
                      <a:round/>
                      <a:headEnd type="none" w="med" len="med"/>
                      <a:tailEnd type="none" w="med" len="med"/>
                    </a:lnL>
                    <a:lnR w="12700" cap="flat" cmpd="sng" algn="ctr">
                      <a:solidFill>
                        <a:srgbClr val="70C450"/>
                      </a:solidFill>
                      <a:prstDash val="solid"/>
                      <a:round/>
                      <a:headEnd type="none" w="med" len="med"/>
                      <a:tailEnd type="none" w="med" len="med"/>
                    </a:lnR>
                    <a:lnT w="12700" cap="flat" cmpd="sng" algn="ctr">
                      <a:solidFill>
                        <a:srgbClr val="20B962"/>
                      </a:solidFill>
                      <a:prstDash val="solid"/>
                      <a:round/>
                      <a:headEnd type="none" w="med" len="med"/>
                      <a:tailEnd type="none" w="med" len="med"/>
                    </a:lnT>
                    <a:lnB w="12700" cap="flat" cmpd="sng" algn="ctr">
                      <a:solidFill>
                        <a:srgbClr val="70C450"/>
                      </a:solidFill>
                      <a:prstDash val="solid"/>
                      <a:round/>
                      <a:headEnd type="none" w="med" len="med"/>
                      <a:tailEnd type="none" w="med" len="med"/>
                    </a:lnB>
                    <a:solidFill>
                      <a:srgbClr val="95DCF7"/>
                    </a:solidFill>
                  </a:tcPr>
                </a:tc>
                <a:extLst>
                  <a:ext uri="{0D108BD9-81ED-4DB2-BD59-A6C34878D82A}">
                    <a16:rowId xmlns:a16="http://schemas.microsoft.com/office/drawing/2014/main" val="1211296753"/>
                  </a:ext>
                </a:extLst>
              </a:tr>
              <a:tr h="846666">
                <a:tc>
                  <a:txBody>
                    <a:bodyPr/>
                    <a:lstStyle/>
                    <a:p>
                      <a:pPr marL="342900" lvl="0" indent="-342900"/>
                      <a:r>
                        <a:rPr lang="en-US" b="1">
                          <a:effectLst/>
                        </a:rPr>
                        <a:t>Project Initiation</a:t>
                      </a:r>
                      <a:endParaRPr lang="en-US">
                        <a:effectLst/>
                      </a:endParaRPr>
                    </a:p>
                    <a:p>
                      <a:endParaRPr lang="en-US">
                        <a:effectLst/>
                      </a:endParaRPr>
                    </a:p>
                  </a:txBody>
                  <a:tcPr marL="68580" marR="68580" marT="0" marB="0">
                    <a:lnL w="12700" cap="flat" cmpd="sng" algn="ctr">
                      <a:solidFill>
                        <a:srgbClr val="10A41F"/>
                      </a:solidFill>
                      <a:prstDash val="solid"/>
                      <a:round/>
                      <a:headEnd type="none" w="med" len="med"/>
                      <a:tailEnd type="none" w="med" len="med"/>
                    </a:lnL>
                    <a:lnR w="12700" cap="flat" cmpd="sng" algn="ctr">
                      <a:solidFill>
                        <a:srgbClr val="10A41F"/>
                      </a:solidFill>
                      <a:prstDash val="solid"/>
                      <a:round/>
                      <a:headEnd type="none" w="med" len="med"/>
                      <a:tailEnd type="none" w="med" len="med"/>
                    </a:lnR>
                    <a:lnT w="12700" cap="flat" cmpd="sng" algn="ctr">
                      <a:solidFill>
                        <a:srgbClr val="60AE1F"/>
                      </a:solidFill>
                      <a:prstDash val="solid"/>
                      <a:round/>
                      <a:headEnd type="none" w="med" len="med"/>
                      <a:tailEnd type="none" w="med" len="med"/>
                    </a:lnT>
                    <a:lnB w="12700" cap="flat" cmpd="sng" algn="ctr">
                      <a:solidFill>
                        <a:srgbClr val="10A41F"/>
                      </a:solidFill>
                      <a:prstDash val="solid"/>
                      <a:round/>
                      <a:headEnd type="none" w="med" len="med"/>
                      <a:tailEnd type="none" w="med" len="med"/>
                    </a:lnB>
                    <a:solidFill>
                      <a:srgbClr val="92D050"/>
                    </a:solidFill>
                  </a:tcPr>
                </a:tc>
                <a:tc>
                  <a:txBody>
                    <a:bodyPr/>
                    <a:lstStyle/>
                    <a:p>
                      <a:r>
                        <a:rPr lang="en-US">
                          <a:effectLst/>
                        </a:rPr>
                        <a:t>Project charter, stakeholder analysis, requirements specification document, feasibility report, initial risk assessment.</a:t>
                      </a:r>
                    </a:p>
                  </a:txBody>
                  <a:tcPr marL="68580" marR="68580" marT="0" marB="0">
                    <a:lnL w="12700" cap="flat" cmpd="sng" algn="ctr">
                      <a:solidFill>
                        <a:srgbClr val="10A41F"/>
                      </a:solidFill>
                      <a:prstDash val="solid"/>
                      <a:round/>
                      <a:headEnd type="none" w="med" len="med"/>
                      <a:tailEnd type="none" w="med" len="med"/>
                    </a:lnL>
                    <a:lnR w="12700" cap="flat" cmpd="sng" algn="ctr">
                      <a:solidFill>
                        <a:srgbClr val="30BF50"/>
                      </a:solidFill>
                      <a:prstDash val="solid"/>
                      <a:round/>
                      <a:headEnd type="none" w="med" len="med"/>
                      <a:tailEnd type="none" w="med" len="med"/>
                    </a:lnR>
                    <a:lnT w="12700" cap="flat" cmpd="sng" algn="ctr">
                      <a:solidFill>
                        <a:srgbClr val="70C450"/>
                      </a:solidFill>
                      <a:prstDash val="solid"/>
                      <a:round/>
                      <a:headEnd type="none" w="med" len="med"/>
                      <a:tailEnd type="none" w="med" len="med"/>
                    </a:lnT>
                    <a:lnB w="12700" cap="flat" cmpd="sng" algn="ctr">
                      <a:solidFill>
                        <a:srgbClr val="30BF50"/>
                      </a:solidFill>
                      <a:prstDash val="solid"/>
                      <a:round/>
                      <a:headEnd type="none" w="med" len="med"/>
                      <a:tailEnd type="none" w="med" len="med"/>
                    </a:lnB>
                    <a:solidFill>
                      <a:srgbClr val="92D050"/>
                    </a:solidFill>
                  </a:tcPr>
                </a:tc>
                <a:extLst>
                  <a:ext uri="{0D108BD9-81ED-4DB2-BD59-A6C34878D82A}">
                    <a16:rowId xmlns:a16="http://schemas.microsoft.com/office/drawing/2014/main" val="3393558157"/>
                  </a:ext>
                </a:extLst>
              </a:tr>
              <a:tr h="554181">
                <a:tc>
                  <a:txBody>
                    <a:bodyPr/>
                    <a:lstStyle/>
                    <a:p>
                      <a:pPr marL="342900" lvl="0" indent="-342900"/>
                      <a:r>
                        <a:rPr lang="en-GB" b="1">
                          <a:effectLst/>
                        </a:rPr>
                        <a:t>Requirement analysis</a:t>
                      </a:r>
                      <a:endParaRPr lang="en-GB">
                        <a:effectLst/>
                      </a:endParaRPr>
                    </a:p>
                    <a:p>
                      <a:endParaRPr lang="en-GB">
                        <a:effectLst/>
                      </a:endParaRPr>
                    </a:p>
                  </a:txBody>
                  <a:tcPr marL="68580" marR="68580" marT="0" marB="0">
                    <a:lnL w="12700" cap="flat" cmpd="sng" algn="ctr">
                      <a:solidFill>
                        <a:srgbClr val="10A41F"/>
                      </a:solidFill>
                      <a:prstDash val="solid"/>
                      <a:round/>
                      <a:headEnd type="none" w="med" len="med"/>
                      <a:tailEnd type="none" w="med" len="med"/>
                    </a:lnL>
                    <a:lnR w="12700" cap="flat" cmpd="sng" algn="ctr">
                      <a:solidFill>
                        <a:srgbClr val="10A41F"/>
                      </a:solidFill>
                      <a:prstDash val="solid"/>
                      <a:round/>
                      <a:headEnd type="none" w="med" len="med"/>
                      <a:tailEnd type="none" w="med" len="med"/>
                    </a:lnR>
                    <a:lnT w="12700" cap="flat" cmpd="sng" algn="ctr">
                      <a:solidFill>
                        <a:srgbClr val="10A41F"/>
                      </a:solidFill>
                      <a:prstDash val="solid"/>
                      <a:round/>
                      <a:headEnd type="none" w="med" len="med"/>
                      <a:tailEnd type="none" w="med" len="med"/>
                    </a:lnT>
                    <a:lnB w="12700" cap="flat" cmpd="sng" algn="ctr">
                      <a:solidFill>
                        <a:srgbClr val="10A41F"/>
                      </a:solidFill>
                      <a:prstDash val="solid"/>
                      <a:round/>
                      <a:headEnd type="none" w="med" len="med"/>
                      <a:tailEnd type="none" w="med" len="med"/>
                    </a:lnB>
                    <a:solidFill>
                      <a:srgbClr val="E97132"/>
                    </a:solidFill>
                  </a:tcPr>
                </a:tc>
                <a:tc>
                  <a:txBody>
                    <a:bodyPr/>
                    <a:lstStyle/>
                    <a:p>
                      <a:r>
                        <a:rPr lang="en-GB">
                          <a:effectLst/>
                        </a:rPr>
                        <a:t>Problem domain, solution domain, class diagrams</a:t>
                      </a:r>
                    </a:p>
                  </a:txBody>
                  <a:tcPr marL="68580" marR="68580" marT="0" marB="0">
                    <a:lnL w="12700" cap="flat" cmpd="sng" algn="ctr">
                      <a:solidFill>
                        <a:srgbClr val="10A41F"/>
                      </a:solidFill>
                      <a:prstDash val="solid"/>
                      <a:round/>
                      <a:headEnd type="none" w="med" len="med"/>
                      <a:tailEnd type="none" w="med" len="med"/>
                    </a:lnL>
                    <a:lnR w="12700" cap="flat" cmpd="sng" algn="ctr">
                      <a:solidFill>
                        <a:srgbClr val="50C550"/>
                      </a:solidFill>
                      <a:prstDash val="solid"/>
                      <a:round/>
                      <a:headEnd type="none" w="med" len="med"/>
                      <a:tailEnd type="none" w="med" len="med"/>
                    </a:lnR>
                    <a:lnT w="12700" cap="flat" cmpd="sng" algn="ctr">
                      <a:solidFill>
                        <a:srgbClr val="30BF50"/>
                      </a:solidFill>
                      <a:prstDash val="solid"/>
                      <a:round/>
                      <a:headEnd type="none" w="med" len="med"/>
                      <a:tailEnd type="none" w="med" len="med"/>
                    </a:lnT>
                    <a:lnB w="12700" cap="flat" cmpd="sng" algn="ctr">
                      <a:solidFill>
                        <a:srgbClr val="50C550"/>
                      </a:solidFill>
                      <a:prstDash val="solid"/>
                      <a:round/>
                      <a:headEnd type="none" w="med" len="med"/>
                      <a:tailEnd type="none" w="med" len="med"/>
                    </a:lnB>
                    <a:solidFill>
                      <a:srgbClr val="E97132"/>
                    </a:solidFill>
                  </a:tcPr>
                </a:tc>
                <a:extLst>
                  <a:ext uri="{0D108BD9-81ED-4DB2-BD59-A6C34878D82A}">
                    <a16:rowId xmlns:a16="http://schemas.microsoft.com/office/drawing/2014/main" val="1347983051"/>
                  </a:ext>
                </a:extLst>
              </a:tr>
              <a:tr h="766690">
                <a:tc>
                  <a:txBody>
                    <a:bodyPr/>
                    <a:lstStyle/>
                    <a:p>
                      <a:pPr marL="342900" lvl="0" indent="-342900"/>
                      <a:r>
                        <a:rPr lang="en-US" b="1">
                          <a:effectLst/>
                        </a:rPr>
                        <a:t>Design and Prototyping</a:t>
                      </a:r>
                      <a:endParaRPr lang="en-US">
                        <a:effectLst/>
                      </a:endParaRPr>
                    </a:p>
                    <a:p>
                      <a:endParaRPr lang="en-US">
                        <a:effectLst/>
                      </a:endParaRPr>
                    </a:p>
                  </a:txBody>
                  <a:tcPr marL="68580" marR="68580" marT="0" marB="0">
                    <a:lnL w="12700" cap="flat" cmpd="sng" algn="ctr">
                      <a:solidFill>
                        <a:srgbClr val="B0B81F"/>
                      </a:solidFill>
                      <a:prstDash val="solid"/>
                      <a:round/>
                      <a:headEnd type="none" w="med" len="med"/>
                      <a:tailEnd type="none" w="med" len="med"/>
                    </a:lnL>
                    <a:lnR w="12700" cap="flat" cmpd="sng" algn="ctr">
                      <a:solidFill>
                        <a:srgbClr val="B0B81F"/>
                      </a:solidFill>
                      <a:prstDash val="solid"/>
                      <a:round/>
                      <a:headEnd type="none" w="med" len="med"/>
                      <a:tailEnd type="none" w="med" len="med"/>
                    </a:lnR>
                    <a:lnT w="12700" cap="flat" cmpd="sng" algn="ctr">
                      <a:solidFill>
                        <a:srgbClr val="10A41F"/>
                      </a:solidFill>
                      <a:prstDash val="solid"/>
                      <a:round/>
                      <a:headEnd type="none" w="med" len="med"/>
                      <a:tailEnd type="none" w="med" len="med"/>
                    </a:lnT>
                    <a:lnB w="12700" cap="flat" cmpd="sng" algn="ctr">
                      <a:solidFill>
                        <a:srgbClr val="B0B81F"/>
                      </a:solidFill>
                      <a:prstDash val="solid"/>
                      <a:round/>
                      <a:headEnd type="none" w="med" len="med"/>
                      <a:tailEnd type="none" w="med" len="med"/>
                    </a:lnB>
                    <a:solidFill>
                      <a:srgbClr val="FFC000"/>
                    </a:solidFill>
                  </a:tcPr>
                </a:tc>
                <a:tc>
                  <a:txBody>
                    <a:bodyPr/>
                    <a:lstStyle/>
                    <a:p>
                      <a:r>
                        <a:rPr lang="en-US">
                          <a:effectLst/>
                        </a:rPr>
                        <a:t>UI/UX mock-ups, app architecture and design specifications, working prototype, prototype test plan.</a:t>
                      </a:r>
                    </a:p>
                  </a:txBody>
                  <a:tcPr marL="68580" marR="68580" marT="0" marB="0">
                    <a:lnL w="12700" cap="flat" cmpd="sng" algn="ctr">
                      <a:solidFill>
                        <a:srgbClr val="B0B81F"/>
                      </a:solidFill>
                      <a:prstDash val="solid"/>
                      <a:round/>
                      <a:headEnd type="none" w="med" len="med"/>
                      <a:tailEnd type="none" w="med" len="med"/>
                    </a:lnL>
                    <a:lnR w="12700" cap="flat" cmpd="sng" algn="ctr">
                      <a:solidFill>
                        <a:srgbClr val="70C450"/>
                      </a:solidFill>
                      <a:prstDash val="solid"/>
                      <a:round/>
                      <a:headEnd type="none" w="med" len="med"/>
                      <a:tailEnd type="none" w="med" len="med"/>
                    </a:lnR>
                    <a:lnT w="12700" cap="flat" cmpd="sng" algn="ctr">
                      <a:solidFill>
                        <a:srgbClr val="50C550"/>
                      </a:solidFill>
                      <a:prstDash val="solid"/>
                      <a:round/>
                      <a:headEnd type="none" w="med" len="med"/>
                      <a:tailEnd type="none" w="med" len="med"/>
                    </a:lnT>
                    <a:lnB w="12700" cap="flat" cmpd="sng" algn="ctr">
                      <a:solidFill>
                        <a:srgbClr val="70C450"/>
                      </a:solidFill>
                      <a:prstDash val="solid"/>
                      <a:round/>
                      <a:headEnd type="none" w="med" len="med"/>
                      <a:tailEnd type="none" w="med" len="med"/>
                    </a:lnB>
                    <a:solidFill>
                      <a:srgbClr val="FFC000"/>
                    </a:solidFill>
                  </a:tcPr>
                </a:tc>
                <a:extLst>
                  <a:ext uri="{0D108BD9-81ED-4DB2-BD59-A6C34878D82A}">
                    <a16:rowId xmlns:a16="http://schemas.microsoft.com/office/drawing/2014/main" val="2524131727"/>
                  </a:ext>
                </a:extLst>
              </a:tr>
              <a:tr h="511127">
                <a:tc>
                  <a:txBody>
                    <a:bodyPr/>
                    <a:lstStyle/>
                    <a:p>
                      <a:pPr marL="342900" lvl="0" indent="-342900"/>
                      <a:r>
                        <a:rPr lang="en-GB" b="1">
                          <a:effectLst/>
                        </a:rPr>
                        <a:t>System Design</a:t>
                      </a:r>
                      <a:endParaRPr lang="en-GB">
                        <a:effectLst/>
                      </a:endParaRPr>
                    </a:p>
                  </a:txBody>
                  <a:tcPr marL="68580" marR="68580" marT="0" marB="0">
                    <a:lnL w="12700" cap="flat" cmpd="sng" algn="ctr">
                      <a:solidFill>
                        <a:srgbClr val="F0B41F"/>
                      </a:solidFill>
                      <a:prstDash val="solid"/>
                      <a:round/>
                      <a:headEnd type="none" w="med" len="med"/>
                      <a:tailEnd type="none" w="med" len="med"/>
                    </a:lnL>
                    <a:lnR w="12700" cap="flat" cmpd="sng" algn="ctr">
                      <a:solidFill>
                        <a:srgbClr val="F0B41F"/>
                      </a:solidFill>
                      <a:prstDash val="solid"/>
                      <a:round/>
                      <a:headEnd type="none" w="med" len="med"/>
                      <a:tailEnd type="none" w="med" len="med"/>
                    </a:lnR>
                    <a:lnT w="12700" cap="flat" cmpd="sng" algn="ctr">
                      <a:solidFill>
                        <a:srgbClr val="B0B81F"/>
                      </a:solidFill>
                      <a:prstDash val="solid"/>
                      <a:round/>
                      <a:headEnd type="none" w="med" len="med"/>
                      <a:tailEnd type="none" w="med" len="med"/>
                    </a:lnT>
                    <a:lnB w="12700" cap="flat" cmpd="sng" algn="ctr">
                      <a:solidFill>
                        <a:srgbClr val="F0B41F"/>
                      </a:solidFill>
                      <a:prstDash val="solid"/>
                      <a:round/>
                      <a:headEnd type="none" w="med" len="med"/>
                      <a:tailEnd type="none" w="med" len="med"/>
                    </a:lnB>
                    <a:solidFill>
                      <a:srgbClr val="D86DCB"/>
                    </a:solidFill>
                  </a:tcPr>
                </a:tc>
                <a:tc>
                  <a:txBody>
                    <a:bodyPr/>
                    <a:lstStyle/>
                    <a:p>
                      <a:r>
                        <a:rPr lang="en-GB">
                          <a:effectLst/>
                        </a:rPr>
                        <a:t>Logical architectural design, user interaction design, database design</a:t>
                      </a:r>
                    </a:p>
                  </a:txBody>
                  <a:tcPr marL="68580" marR="68580" marT="0" marB="0">
                    <a:lnL w="12700" cap="flat" cmpd="sng" algn="ctr">
                      <a:solidFill>
                        <a:srgbClr val="F0B41F"/>
                      </a:solidFill>
                      <a:prstDash val="solid"/>
                      <a:round/>
                      <a:headEnd type="none" w="med" len="med"/>
                      <a:tailEnd type="none" w="med" len="med"/>
                    </a:lnL>
                    <a:lnR w="12700" cap="flat" cmpd="sng" algn="ctr">
                      <a:solidFill>
                        <a:srgbClr val="10C050"/>
                      </a:solidFill>
                      <a:prstDash val="solid"/>
                      <a:round/>
                      <a:headEnd type="none" w="med" len="med"/>
                      <a:tailEnd type="none" w="med" len="med"/>
                    </a:lnR>
                    <a:lnT w="12700" cap="flat" cmpd="sng" algn="ctr">
                      <a:solidFill>
                        <a:srgbClr val="70C450"/>
                      </a:solidFill>
                      <a:prstDash val="solid"/>
                      <a:round/>
                      <a:headEnd type="none" w="med" len="med"/>
                      <a:tailEnd type="none" w="med" len="med"/>
                    </a:lnT>
                    <a:lnB w="12700" cap="flat" cmpd="sng" algn="ctr">
                      <a:solidFill>
                        <a:srgbClr val="10C050"/>
                      </a:solidFill>
                      <a:prstDash val="solid"/>
                      <a:round/>
                      <a:headEnd type="none" w="med" len="med"/>
                      <a:tailEnd type="none" w="med" len="med"/>
                    </a:lnB>
                    <a:solidFill>
                      <a:srgbClr val="D86DCB"/>
                    </a:solidFill>
                  </a:tcPr>
                </a:tc>
                <a:extLst>
                  <a:ext uri="{0D108BD9-81ED-4DB2-BD59-A6C34878D82A}">
                    <a16:rowId xmlns:a16="http://schemas.microsoft.com/office/drawing/2014/main" val="4192442251"/>
                  </a:ext>
                </a:extLst>
              </a:tr>
              <a:tr h="1022254">
                <a:tc>
                  <a:txBody>
                    <a:bodyPr/>
                    <a:lstStyle/>
                    <a:p>
                      <a:pPr marL="342900" lvl="0" indent="-342900"/>
                      <a:r>
                        <a:rPr lang="en-US" b="1">
                          <a:effectLst/>
                        </a:rPr>
                        <a:t>Development Phases</a:t>
                      </a:r>
                      <a:endParaRPr lang="en-US">
                        <a:effectLst/>
                      </a:endParaRPr>
                    </a:p>
                    <a:p>
                      <a:endParaRPr lang="en-US">
                        <a:effectLst/>
                      </a:endParaRPr>
                    </a:p>
                  </a:txBody>
                  <a:tcPr marL="68580" marR="68580" marT="0" marB="0">
                    <a:lnL w="12700" cap="flat" cmpd="sng" algn="ctr">
                      <a:solidFill>
                        <a:srgbClr val="20C11F"/>
                      </a:solidFill>
                      <a:prstDash val="solid"/>
                      <a:round/>
                      <a:headEnd type="none" w="med" len="med"/>
                      <a:tailEnd type="none" w="med" len="med"/>
                    </a:lnL>
                    <a:lnR w="12700" cap="flat" cmpd="sng" algn="ctr">
                      <a:solidFill>
                        <a:srgbClr val="20C11F"/>
                      </a:solidFill>
                      <a:prstDash val="solid"/>
                      <a:round/>
                      <a:headEnd type="none" w="med" len="med"/>
                      <a:tailEnd type="none" w="med" len="med"/>
                    </a:lnR>
                    <a:lnT w="12700" cap="flat" cmpd="sng" algn="ctr">
                      <a:solidFill>
                        <a:srgbClr val="F0B41F"/>
                      </a:solidFill>
                      <a:prstDash val="solid"/>
                      <a:round/>
                      <a:headEnd type="none" w="med" len="med"/>
                      <a:tailEnd type="none" w="med" len="med"/>
                    </a:lnT>
                    <a:lnB w="12700" cap="flat" cmpd="sng" algn="ctr">
                      <a:solidFill>
                        <a:srgbClr val="20C11F"/>
                      </a:solidFill>
                      <a:prstDash val="solid"/>
                      <a:round/>
                      <a:headEnd type="none" w="med" len="med"/>
                      <a:tailEnd type="none" w="med" len="med"/>
                    </a:lnB>
                    <a:solidFill>
                      <a:srgbClr val="7A81FF"/>
                    </a:solidFill>
                  </a:tcPr>
                </a:tc>
                <a:tc>
                  <a:txBody>
                    <a:bodyPr/>
                    <a:lstStyle/>
                    <a:p>
                      <a:r>
                        <a:rPr lang="en-US">
                          <a:effectLst/>
                        </a:rPr>
                        <a:t>Coding of website(user),application (user and admin)</a:t>
                      </a:r>
                    </a:p>
                    <a:p>
                      <a:r>
                        <a:rPr lang="en-US">
                          <a:effectLst/>
                        </a:rPr>
                        <a:t>Alpha Version: Internal app testing, test reports, updated risk assessment.</a:t>
                      </a:r>
                    </a:p>
                  </a:txBody>
                  <a:tcPr marL="68580" marR="68580" marT="0" marB="0">
                    <a:lnL w="12700" cap="flat" cmpd="sng" algn="ctr">
                      <a:solidFill>
                        <a:srgbClr val="20C11F"/>
                      </a:solidFill>
                      <a:prstDash val="solid"/>
                      <a:round/>
                      <a:headEnd type="none" w="med" len="med"/>
                      <a:tailEnd type="none" w="med" len="med"/>
                    </a:lnL>
                    <a:lnR w="12700" cap="flat" cmpd="sng" algn="ctr">
                      <a:solidFill>
                        <a:srgbClr val="F0B950"/>
                      </a:solidFill>
                      <a:prstDash val="solid"/>
                      <a:round/>
                      <a:headEnd type="none" w="med" len="med"/>
                      <a:tailEnd type="none" w="med" len="med"/>
                    </a:lnR>
                    <a:lnT w="12700" cap="flat" cmpd="sng" algn="ctr">
                      <a:solidFill>
                        <a:srgbClr val="10C050"/>
                      </a:solidFill>
                      <a:prstDash val="solid"/>
                      <a:round/>
                      <a:headEnd type="none" w="med" len="med"/>
                      <a:tailEnd type="none" w="med" len="med"/>
                    </a:lnT>
                    <a:lnB w="12700" cap="flat" cmpd="sng" algn="ctr">
                      <a:solidFill>
                        <a:srgbClr val="F0B950"/>
                      </a:solidFill>
                      <a:prstDash val="solid"/>
                      <a:round/>
                      <a:headEnd type="none" w="med" len="med"/>
                      <a:tailEnd type="none" w="med" len="med"/>
                    </a:lnB>
                    <a:solidFill>
                      <a:srgbClr val="7A81FF"/>
                    </a:solidFill>
                  </a:tcPr>
                </a:tc>
                <a:extLst>
                  <a:ext uri="{0D108BD9-81ED-4DB2-BD59-A6C34878D82A}">
                    <a16:rowId xmlns:a16="http://schemas.microsoft.com/office/drawing/2014/main" val="4100437664"/>
                  </a:ext>
                </a:extLst>
              </a:tr>
              <a:tr h="766690">
                <a:tc>
                  <a:txBody>
                    <a:bodyPr/>
                    <a:lstStyle/>
                    <a:p>
                      <a:pPr marL="342900" lvl="0" indent="-342900"/>
                      <a:r>
                        <a:rPr lang="en-US" b="1">
                          <a:effectLst/>
                        </a:rPr>
                        <a:t>Launch Preparation</a:t>
                      </a:r>
                      <a:endParaRPr lang="en-US">
                        <a:effectLst/>
                      </a:endParaRPr>
                    </a:p>
                    <a:p>
                      <a:endParaRPr lang="en-US">
                        <a:effectLst/>
                      </a:endParaRPr>
                    </a:p>
                  </a:txBody>
                  <a:tcPr marL="68580" marR="68580" marT="0" marB="0">
                    <a:lnL w="12700" cap="flat" cmpd="sng" algn="ctr">
                      <a:solidFill>
                        <a:srgbClr val="C0B71F"/>
                      </a:solidFill>
                      <a:prstDash val="solid"/>
                      <a:round/>
                      <a:headEnd type="none" w="med" len="med"/>
                      <a:tailEnd type="none" w="med" len="med"/>
                    </a:lnL>
                    <a:lnR w="12700" cap="flat" cmpd="sng" algn="ctr">
                      <a:solidFill>
                        <a:srgbClr val="C0B71F"/>
                      </a:solidFill>
                      <a:prstDash val="solid"/>
                      <a:round/>
                      <a:headEnd type="none" w="med" len="med"/>
                      <a:tailEnd type="none" w="med" len="med"/>
                    </a:lnR>
                    <a:lnT w="12700" cap="flat" cmpd="sng" algn="ctr">
                      <a:solidFill>
                        <a:srgbClr val="20C11F"/>
                      </a:solidFill>
                      <a:prstDash val="solid"/>
                      <a:round/>
                      <a:headEnd type="none" w="med" len="med"/>
                      <a:tailEnd type="none" w="med" len="med"/>
                    </a:lnT>
                    <a:lnB w="12700" cap="flat" cmpd="sng" algn="ctr">
                      <a:solidFill>
                        <a:srgbClr val="C0B71F"/>
                      </a:solidFill>
                      <a:prstDash val="solid"/>
                      <a:round/>
                      <a:headEnd type="none" w="med" len="med"/>
                      <a:tailEnd type="none" w="med" len="med"/>
                    </a:lnB>
                    <a:solidFill>
                      <a:srgbClr val="FD6167"/>
                    </a:solidFill>
                  </a:tcPr>
                </a:tc>
                <a:tc>
                  <a:txBody>
                    <a:bodyPr/>
                    <a:lstStyle/>
                    <a:p>
                      <a:r>
                        <a:rPr lang="en-US">
                          <a:effectLst/>
                        </a:rPr>
                        <a:t>Final app version, ASO materials, launch marketing plan, training sessions, customer support setup.</a:t>
                      </a:r>
                    </a:p>
                  </a:txBody>
                  <a:tcPr marL="68580" marR="68580" marT="0" marB="0">
                    <a:lnL w="12700" cap="flat" cmpd="sng" algn="ctr">
                      <a:solidFill>
                        <a:srgbClr val="C0B71F"/>
                      </a:solidFill>
                      <a:prstDash val="solid"/>
                      <a:round/>
                      <a:headEnd type="none" w="med" len="med"/>
                      <a:tailEnd type="none" w="med" len="med"/>
                    </a:lnL>
                    <a:lnR w="12700" cap="flat" cmpd="sng" algn="ctr">
                      <a:solidFill>
                        <a:srgbClr val="A0B850"/>
                      </a:solidFill>
                      <a:prstDash val="solid"/>
                      <a:round/>
                      <a:headEnd type="none" w="med" len="med"/>
                      <a:tailEnd type="none" w="med" len="med"/>
                    </a:lnR>
                    <a:lnT w="12700" cap="flat" cmpd="sng" algn="ctr">
                      <a:solidFill>
                        <a:srgbClr val="F0B950"/>
                      </a:solidFill>
                      <a:prstDash val="solid"/>
                      <a:round/>
                      <a:headEnd type="none" w="med" len="med"/>
                      <a:tailEnd type="none" w="med" len="med"/>
                    </a:lnT>
                    <a:lnB w="12700" cap="flat" cmpd="sng" algn="ctr">
                      <a:solidFill>
                        <a:srgbClr val="A0B850"/>
                      </a:solidFill>
                      <a:prstDash val="solid"/>
                      <a:round/>
                      <a:headEnd type="none" w="med" len="med"/>
                      <a:tailEnd type="none" w="med" len="med"/>
                    </a:lnB>
                    <a:solidFill>
                      <a:srgbClr val="FD6167"/>
                    </a:solidFill>
                  </a:tcPr>
                </a:tc>
                <a:extLst>
                  <a:ext uri="{0D108BD9-81ED-4DB2-BD59-A6C34878D82A}">
                    <a16:rowId xmlns:a16="http://schemas.microsoft.com/office/drawing/2014/main" val="4259716183"/>
                  </a:ext>
                </a:extLst>
              </a:tr>
              <a:tr h="511127">
                <a:tc>
                  <a:txBody>
                    <a:bodyPr/>
                    <a:lstStyle/>
                    <a:p>
                      <a:pPr marL="342900" lvl="0" indent="-342900"/>
                      <a:r>
                        <a:rPr lang="en-US" b="1">
                          <a:effectLst/>
                        </a:rPr>
                        <a:t>App Launch and Post-Launch</a:t>
                      </a:r>
                      <a:endParaRPr lang="en-US">
                        <a:effectLst/>
                      </a:endParaRPr>
                    </a:p>
                    <a:p>
                      <a:endParaRPr lang="en-US">
                        <a:effectLst/>
                      </a:endParaRPr>
                    </a:p>
                  </a:txBody>
                  <a:tcPr marL="68580" marR="68580" marT="0" marB="0">
                    <a:lnL w="12700" cap="flat" cmpd="sng" algn="ctr">
                      <a:solidFill>
                        <a:srgbClr val="40C41F"/>
                      </a:solidFill>
                      <a:prstDash val="solid"/>
                      <a:round/>
                      <a:headEnd type="none" w="med" len="med"/>
                      <a:tailEnd type="none" w="med" len="med"/>
                    </a:lnL>
                    <a:lnR w="12700" cap="flat" cmpd="sng" algn="ctr">
                      <a:solidFill>
                        <a:srgbClr val="40C41F"/>
                      </a:solidFill>
                      <a:prstDash val="solid"/>
                      <a:round/>
                      <a:headEnd type="none" w="med" len="med"/>
                      <a:tailEnd type="none" w="med" len="med"/>
                    </a:lnR>
                    <a:lnT w="12700" cap="flat" cmpd="sng" algn="ctr">
                      <a:solidFill>
                        <a:srgbClr val="C0B71F"/>
                      </a:solidFill>
                      <a:prstDash val="solid"/>
                      <a:round/>
                      <a:headEnd type="none" w="med" len="med"/>
                      <a:tailEnd type="none" w="med" len="med"/>
                    </a:lnT>
                    <a:lnB w="12700" cap="flat" cmpd="sng" algn="ctr">
                      <a:solidFill>
                        <a:srgbClr val="40C41F"/>
                      </a:solidFill>
                      <a:prstDash val="solid"/>
                      <a:round/>
                      <a:headEnd type="none" w="med" len="med"/>
                      <a:tailEnd type="none" w="med" len="med"/>
                    </a:lnB>
                    <a:solidFill>
                      <a:srgbClr val="FFFF00"/>
                    </a:solidFill>
                  </a:tcPr>
                </a:tc>
                <a:tc>
                  <a:txBody>
                    <a:bodyPr/>
                    <a:lstStyle/>
                    <a:p>
                      <a:r>
                        <a:rPr lang="en-US">
                          <a:effectLst/>
                        </a:rPr>
                        <a:t>Launch event, customer feedback report, update roadmap</a:t>
                      </a:r>
                    </a:p>
                  </a:txBody>
                  <a:tcPr marL="68580" marR="68580" marT="0" marB="0">
                    <a:lnL w="12700" cap="flat" cmpd="sng" algn="ctr">
                      <a:solidFill>
                        <a:srgbClr val="40C41F"/>
                      </a:solidFill>
                      <a:prstDash val="solid"/>
                      <a:round/>
                      <a:headEnd type="none" w="med" len="med"/>
                      <a:tailEnd type="none" w="med" len="med"/>
                    </a:lnL>
                    <a:lnR w="12700" cap="flat" cmpd="sng" algn="ctr">
                      <a:solidFill>
                        <a:srgbClr val="B0C950"/>
                      </a:solidFill>
                      <a:prstDash val="solid"/>
                      <a:round/>
                      <a:headEnd type="none" w="med" len="med"/>
                      <a:tailEnd type="none" w="med" len="med"/>
                    </a:lnR>
                    <a:lnT w="12700" cap="flat" cmpd="sng" algn="ctr">
                      <a:solidFill>
                        <a:srgbClr val="A0B850"/>
                      </a:solidFill>
                      <a:prstDash val="solid"/>
                      <a:round/>
                      <a:headEnd type="none" w="med" len="med"/>
                      <a:tailEnd type="none" w="med" len="med"/>
                    </a:lnT>
                    <a:lnB w="12700" cap="flat" cmpd="sng" algn="ctr">
                      <a:solidFill>
                        <a:srgbClr val="B0C950"/>
                      </a:solidFill>
                      <a:prstDash val="solid"/>
                      <a:round/>
                      <a:headEnd type="none" w="med" len="med"/>
                      <a:tailEnd type="none" w="med" len="med"/>
                    </a:lnB>
                    <a:solidFill>
                      <a:srgbClr val="FFFF00"/>
                    </a:solidFill>
                  </a:tcPr>
                </a:tc>
                <a:extLst>
                  <a:ext uri="{0D108BD9-81ED-4DB2-BD59-A6C34878D82A}">
                    <a16:rowId xmlns:a16="http://schemas.microsoft.com/office/drawing/2014/main" val="837744291"/>
                  </a:ext>
                </a:extLst>
              </a:tr>
              <a:tr h="255563">
                <a:tc>
                  <a:txBody>
                    <a:bodyPr/>
                    <a:lstStyle/>
                    <a:p>
                      <a:pPr marL="342900" lvl="0" indent="-342900"/>
                      <a:r>
                        <a:rPr lang="en-GB" b="1">
                          <a:effectLst/>
                        </a:rPr>
                        <a:t>Documentation</a:t>
                      </a:r>
                      <a:endParaRPr lang="en-GB">
                        <a:effectLst/>
                      </a:endParaRPr>
                    </a:p>
                  </a:txBody>
                  <a:tcPr marL="68580" marR="68580" marT="0" marB="0">
                    <a:lnL w="12700" cap="flat" cmpd="sng" algn="ctr">
                      <a:solidFill>
                        <a:srgbClr val="E0BF1F"/>
                      </a:solidFill>
                      <a:prstDash val="solid"/>
                      <a:round/>
                      <a:headEnd type="none" w="med" len="med"/>
                      <a:tailEnd type="none" w="med" len="med"/>
                    </a:lnL>
                    <a:lnR w="12700" cap="flat" cmpd="sng" algn="ctr">
                      <a:solidFill>
                        <a:srgbClr val="E0BF1F"/>
                      </a:solidFill>
                      <a:prstDash val="solid"/>
                      <a:round/>
                      <a:headEnd type="none" w="med" len="med"/>
                      <a:tailEnd type="none" w="med" len="med"/>
                    </a:lnR>
                    <a:lnT w="12700" cap="flat" cmpd="sng" algn="ctr">
                      <a:solidFill>
                        <a:srgbClr val="40C41F"/>
                      </a:solidFill>
                      <a:prstDash val="solid"/>
                      <a:round/>
                      <a:headEnd type="none" w="med" len="med"/>
                      <a:tailEnd type="none" w="med" len="med"/>
                    </a:lnT>
                    <a:lnB w="12700" cap="flat" cmpd="sng" algn="ctr">
                      <a:solidFill>
                        <a:srgbClr val="E0BF1F"/>
                      </a:solidFill>
                      <a:prstDash val="solid"/>
                      <a:round/>
                      <a:headEnd type="none" w="med" len="med"/>
                      <a:tailEnd type="none" w="med" len="med"/>
                    </a:lnB>
                    <a:solidFill>
                      <a:srgbClr val="D86DCB"/>
                    </a:solidFill>
                  </a:tcPr>
                </a:tc>
                <a:tc>
                  <a:txBody>
                    <a:bodyPr/>
                    <a:lstStyle/>
                    <a:p>
                      <a:r>
                        <a:rPr lang="en-GB">
                          <a:effectLst/>
                        </a:rPr>
                        <a:t>All documentation done</a:t>
                      </a:r>
                    </a:p>
                  </a:txBody>
                  <a:tcPr marL="68580" marR="68580" marT="0" marB="0">
                    <a:lnL w="12700" cap="flat" cmpd="sng" algn="ctr">
                      <a:solidFill>
                        <a:srgbClr val="E0BF1F"/>
                      </a:solidFill>
                      <a:prstDash val="solid"/>
                      <a:round/>
                      <a:headEnd type="none" w="med" len="med"/>
                      <a:tailEnd type="none" w="med" len="med"/>
                    </a:lnL>
                    <a:lnR w="12700" cap="flat" cmpd="sng" algn="ctr">
                      <a:solidFill>
                        <a:srgbClr val="70C450"/>
                      </a:solidFill>
                      <a:prstDash val="solid"/>
                      <a:round/>
                      <a:headEnd type="none" w="med" len="med"/>
                      <a:tailEnd type="none" w="med" len="med"/>
                    </a:lnR>
                    <a:lnT w="12700" cap="flat" cmpd="sng" algn="ctr">
                      <a:solidFill>
                        <a:srgbClr val="B0C950"/>
                      </a:solidFill>
                      <a:prstDash val="solid"/>
                      <a:round/>
                      <a:headEnd type="none" w="med" len="med"/>
                      <a:tailEnd type="none" w="med" len="med"/>
                    </a:lnT>
                    <a:lnB w="12700" cap="flat" cmpd="sng" algn="ctr">
                      <a:solidFill>
                        <a:srgbClr val="70C450"/>
                      </a:solidFill>
                      <a:prstDash val="solid"/>
                      <a:round/>
                      <a:headEnd type="none" w="med" len="med"/>
                      <a:tailEnd type="none" w="med" len="med"/>
                    </a:lnB>
                    <a:solidFill>
                      <a:srgbClr val="D86DCB"/>
                    </a:solidFill>
                  </a:tcPr>
                </a:tc>
                <a:extLst>
                  <a:ext uri="{0D108BD9-81ED-4DB2-BD59-A6C34878D82A}">
                    <a16:rowId xmlns:a16="http://schemas.microsoft.com/office/drawing/2014/main" val="1357310416"/>
                  </a:ext>
                </a:extLst>
              </a:tr>
              <a:tr h="511127">
                <a:tc>
                  <a:txBody>
                    <a:bodyPr/>
                    <a:lstStyle/>
                    <a:p>
                      <a:pPr marL="342900" lvl="0" indent="-342900"/>
                      <a:r>
                        <a:rPr lang="en-US" b="1">
                          <a:effectLst/>
                        </a:rPr>
                        <a:t>Growth and Scaling</a:t>
                      </a:r>
                      <a:endParaRPr lang="en-US">
                        <a:effectLst/>
                      </a:endParaRPr>
                    </a:p>
                    <a:p>
                      <a:endParaRPr lang="en-US">
                        <a:effectLst/>
                      </a:endParaRPr>
                    </a:p>
                  </a:txBody>
                  <a:tcPr marL="68580" marR="68580" marT="0" marB="0">
                    <a:lnL w="12700" cap="flat" cmpd="sng" algn="ctr">
                      <a:solidFill>
                        <a:srgbClr val="50B41F"/>
                      </a:solidFill>
                      <a:prstDash val="solid"/>
                      <a:round/>
                      <a:headEnd type="none" w="med" len="med"/>
                      <a:tailEnd type="none" w="med" len="med"/>
                    </a:lnL>
                    <a:lnR w="12700" cap="flat" cmpd="sng" algn="ctr">
                      <a:solidFill>
                        <a:srgbClr val="50B41F"/>
                      </a:solidFill>
                      <a:prstDash val="solid"/>
                      <a:round/>
                      <a:headEnd type="none" w="med" len="med"/>
                      <a:tailEnd type="none" w="med" len="med"/>
                    </a:lnR>
                    <a:lnT w="12700" cap="flat" cmpd="sng" algn="ctr">
                      <a:solidFill>
                        <a:srgbClr val="E0BF1F"/>
                      </a:solidFill>
                      <a:prstDash val="solid"/>
                      <a:round/>
                      <a:headEnd type="none" w="med" len="med"/>
                      <a:tailEnd type="none" w="med" len="med"/>
                    </a:lnT>
                    <a:lnB w="12700" cap="flat" cmpd="sng" algn="ctr">
                      <a:solidFill>
                        <a:srgbClr val="50B41F"/>
                      </a:solidFill>
                      <a:prstDash val="solid"/>
                      <a:round/>
                      <a:headEnd type="none" w="med" len="med"/>
                      <a:tailEnd type="none" w="med" len="med"/>
                    </a:lnB>
                    <a:solidFill>
                      <a:srgbClr val="FF92AE"/>
                    </a:solidFill>
                  </a:tcPr>
                </a:tc>
                <a:tc>
                  <a:txBody>
                    <a:bodyPr/>
                    <a:lstStyle/>
                    <a:p>
                      <a:r>
                        <a:rPr lang="en-US">
                          <a:effectLst/>
                        </a:rPr>
                        <a:t>New feature updates, user feedback survey on features.</a:t>
                      </a:r>
                    </a:p>
                  </a:txBody>
                  <a:tcPr marL="68580" marR="68580" marT="0" marB="0">
                    <a:lnL w="12700" cap="flat" cmpd="sng" algn="ctr">
                      <a:solidFill>
                        <a:srgbClr val="50B41F"/>
                      </a:solidFill>
                      <a:prstDash val="solid"/>
                      <a:round/>
                      <a:headEnd type="none" w="med" len="med"/>
                      <a:tailEnd type="none" w="med" len="med"/>
                    </a:lnL>
                    <a:lnR w="12700" cap="flat" cmpd="sng" algn="ctr">
                      <a:solidFill>
                        <a:srgbClr val="50C550"/>
                      </a:solidFill>
                      <a:prstDash val="solid"/>
                      <a:round/>
                      <a:headEnd type="none" w="med" len="med"/>
                      <a:tailEnd type="none" w="med" len="med"/>
                    </a:lnR>
                    <a:lnT w="12700" cap="flat" cmpd="sng" algn="ctr">
                      <a:solidFill>
                        <a:srgbClr val="70C450"/>
                      </a:solidFill>
                      <a:prstDash val="solid"/>
                      <a:round/>
                      <a:headEnd type="none" w="med" len="med"/>
                      <a:tailEnd type="none" w="med" len="med"/>
                    </a:lnT>
                    <a:lnB w="12700" cap="flat" cmpd="sng" algn="ctr">
                      <a:solidFill>
                        <a:srgbClr val="50C550"/>
                      </a:solidFill>
                      <a:prstDash val="solid"/>
                      <a:round/>
                      <a:headEnd type="none" w="med" len="med"/>
                      <a:tailEnd type="none" w="med" len="med"/>
                    </a:lnB>
                    <a:solidFill>
                      <a:srgbClr val="FF92AE"/>
                    </a:solidFill>
                  </a:tcPr>
                </a:tc>
                <a:extLst>
                  <a:ext uri="{0D108BD9-81ED-4DB2-BD59-A6C34878D82A}">
                    <a16:rowId xmlns:a16="http://schemas.microsoft.com/office/drawing/2014/main" val="2033358419"/>
                  </a:ext>
                </a:extLst>
              </a:tr>
            </a:tbl>
          </a:graphicData>
        </a:graphic>
      </p:graphicFrame>
    </p:spTree>
    <p:extLst>
      <p:ext uri="{BB962C8B-B14F-4D97-AF65-F5344CB8AC3E}">
        <p14:creationId xmlns:p14="http://schemas.microsoft.com/office/powerpoint/2010/main" val="149505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7" name="Rectangle 36">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Oval 37">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Oval 38">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0" name="Group 39">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5" name="Rectangle 44">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1" name="Group 40">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3" name="Rectangle 42">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4" name="Rectangle 43">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2" name="Rectangle 41">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8" name="Rectangle 47">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9" name="Picture 8" descr="Free Images : light, architecture, technology, travel, pattern, line ...">
            <a:extLst>
              <a:ext uri="{FF2B5EF4-FFF2-40B4-BE49-F238E27FC236}">
                <a16:creationId xmlns:a16="http://schemas.microsoft.com/office/drawing/2014/main" id="{1D12A491-7213-D814-0E1F-F7E1B4FC6890}"/>
              </a:ext>
            </a:extLst>
          </p:cNvPr>
          <p:cNvPicPr>
            <a:picLocks noChangeAspect="1"/>
          </p:cNvPicPr>
          <p:nvPr/>
        </p:nvPicPr>
        <p:blipFill>
          <a:blip r:embed="rId2">
            <a:alphaModFix/>
          </a:blip>
          <a:srcRect r="1" b="16050"/>
          <a:stretch/>
        </p:blipFill>
        <p:spPr>
          <a:xfrm>
            <a:off x="-688" y="-4"/>
            <a:ext cx="12192687" cy="6858000"/>
          </a:xfrm>
          <a:prstGeom prst="rect">
            <a:avLst/>
          </a:prstGeom>
        </p:spPr>
      </p:pic>
      <p:grpSp>
        <p:nvGrpSpPr>
          <p:cNvPr id="50" name="Group 49">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51" name="Rectangle 50">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60" name="Rectangle 59">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58" name="Rectangle 57">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56" name="Rectangle 55">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551F8E19-C1D3-A3D0-74D2-63246F72C8FF}"/>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sz="4200" b="1">
                <a:solidFill>
                  <a:srgbClr val="FFFFFF"/>
                </a:solidFill>
              </a:rPr>
              <a:t>WORK BREAKDOWN STRUCTURE</a:t>
            </a:r>
          </a:p>
        </p:txBody>
      </p:sp>
    </p:spTree>
    <p:extLst>
      <p:ext uri="{BB962C8B-B14F-4D97-AF65-F5344CB8AC3E}">
        <p14:creationId xmlns:p14="http://schemas.microsoft.com/office/powerpoint/2010/main" val="1987025390"/>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1378</Words>
  <Application>Microsoft Macintosh PowerPoint</Application>
  <PresentationFormat>Widescreen</PresentationFormat>
  <Paragraphs>198</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Aptos</vt:lpstr>
      <vt:lpstr>Arial</vt:lpstr>
      <vt:lpstr>Avenir Next LT Pro</vt:lpstr>
      <vt:lpstr>Bell MT</vt:lpstr>
      <vt:lpstr>Calibri</vt:lpstr>
      <vt:lpstr>Helvetica</vt:lpstr>
      <vt:lpstr>Helvetica Neue</vt:lpstr>
      <vt:lpstr>Segoe UI</vt:lpstr>
      <vt:lpstr>GlowVTI</vt:lpstr>
      <vt:lpstr>DISTROKIDS</vt:lpstr>
      <vt:lpstr>GROUP MEMBERS</vt:lpstr>
      <vt:lpstr>TABLE OF CONTENT</vt:lpstr>
      <vt:lpstr>PROBLEM STATEMENT  There has been thorough research and analysis of the food ordering processes on college campuses, conducted collaboratively by our team and campus dining services. This investigation revealed a significant problem: the current ordering systems are inefficient and cumbersome. Additionally, both current and potential customers are not adequately informed about the diverse food options available from various vendors. Our findings highlighted the need for a streamlined, user-friendly platform that not only simplifies the ordering process but also provides comprehensive information about the available food items, including nutritional details, pricing, and vendor rating.</vt:lpstr>
      <vt:lpstr>BUSINESS SOLUTION</vt:lpstr>
      <vt:lpstr>OUR BUSINESS SOLUTION:</vt:lpstr>
      <vt:lpstr>MILESTONE &amp; DELIVERABLES</vt:lpstr>
      <vt:lpstr>PowerPoint Presentation</vt:lpstr>
      <vt:lpstr>WORK BREAKDOWN STRUCTURE</vt:lpstr>
      <vt:lpstr>PowerPoint Presentation</vt:lpstr>
      <vt:lpstr>PowerPoint Presentation</vt:lpstr>
      <vt:lpstr>PowerPoint Presentation</vt:lpstr>
      <vt:lpstr>RISK MANAGEMENT</vt:lpstr>
      <vt:lpstr>PowerPoint Presentation</vt:lpstr>
      <vt:lpstr>TECHNICAL FEASIBILITY ISSUES</vt:lpstr>
      <vt:lpstr>PowerPoint Presentation</vt:lpstr>
      <vt:lpstr>PowerPoint Presentation</vt:lpstr>
      <vt:lpstr>PowerPoint Presentation</vt:lpstr>
      <vt:lpstr>BUDGET</vt:lpstr>
      <vt:lpstr>PowerPoint Presentation</vt:lpstr>
      <vt:lpstr>PowerPoint Presentation</vt:lpstr>
      <vt:lpstr>PowerPoint Presentation</vt:lpstr>
      <vt:lpstr>PowerPoint Presentation</vt:lpstr>
      <vt:lpstr>PowerPoint Presentation</vt:lpstr>
      <vt:lpstr>LOGICAL ARCHITECTURAL DESIGNS</vt:lpstr>
      <vt:lpstr>WEBSITE SOLUTION DOMAIN</vt:lpstr>
      <vt:lpstr>WEBSITE USE CASE DIAGRAM</vt:lpstr>
      <vt:lpstr>WEBSITE LOGICAL SYSTEM MODEL</vt:lpstr>
      <vt:lpstr>APPLICATION SOLUTION DOMAIN</vt:lpstr>
      <vt:lpstr>APPLICATION USE CASE DIAGRAM</vt:lpstr>
      <vt:lpstr>APPLICATION USE CASE DIAGRAM (ADMIN)</vt:lpstr>
      <vt:lpstr>APPLICATION LOGICAL SYSTEM MODEL</vt:lpstr>
      <vt:lpstr>ACHITECTURAL DESIGN "HIGH-END"</vt:lpstr>
      <vt:lpstr>ADMINISTRATOR "MANAGER"</vt:lpstr>
      <vt:lpstr>USER "CLIENT"</vt:lpstr>
      <vt:lpstr>ARCHITECTURAL DESIGN "LOW-LEVEL"</vt:lpstr>
      <vt:lpstr>PowerPoint Presentation</vt:lpstr>
      <vt:lpstr>PowerPoint Presentation</vt:lpstr>
      <vt:lpstr>PowerPoint Presentation</vt:lpstr>
      <vt:lpstr>USER INTERACTIONS "DESIGN WEBSITE"</vt:lpstr>
      <vt:lpstr>PowerPoint Presentation</vt:lpstr>
      <vt:lpstr>PowerPoint Presentation</vt:lpstr>
      <vt:lpstr>PowerPoint Presentation</vt:lpstr>
      <vt:lpstr>PowerPoint Presentation</vt:lpstr>
      <vt:lpstr>PowerPoint Presentation</vt:lpstr>
      <vt:lpstr>USER INTERACTIONS "DESIGN APP"</vt:lpstr>
      <vt:lpstr>PowerPoint Presentation</vt:lpstr>
      <vt:lpstr>PowerPoint Presentation</vt:lpstr>
      <vt:lpstr>PowerPoint Presentation</vt:lpstr>
      <vt:lpstr>ADMIN INTERACTIONS</vt:lpstr>
      <vt:lpstr>PowerPoint Presentation</vt:lpstr>
      <vt:lpstr>DATABASE DESIGN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Reatlegile Reitumetse Sibanda</cp:lastModifiedBy>
  <cp:revision>481</cp:revision>
  <dcterms:created xsi:type="dcterms:W3CDTF">2024-10-31T15:23:36Z</dcterms:created>
  <dcterms:modified xsi:type="dcterms:W3CDTF">2024-11-08T13:23:24Z</dcterms:modified>
</cp:coreProperties>
</file>